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92" r:id="rId2"/>
    <p:sldId id="295" r:id="rId3"/>
    <p:sldId id="296" r:id="rId4"/>
    <p:sldId id="297" r:id="rId5"/>
    <p:sldId id="256" r:id="rId6"/>
    <p:sldId id="257" r:id="rId7"/>
    <p:sldId id="258" r:id="rId8"/>
    <p:sldId id="270" r:id="rId9"/>
    <p:sldId id="267" r:id="rId10"/>
    <p:sldId id="268" r:id="rId11"/>
    <p:sldId id="269" r:id="rId12"/>
    <p:sldId id="259" r:id="rId13"/>
    <p:sldId id="272" r:id="rId14"/>
    <p:sldId id="271" r:id="rId15"/>
    <p:sldId id="274" r:id="rId16"/>
    <p:sldId id="273" r:id="rId17"/>
    <p:sldId id="260" r:id="rId18"/>
    <p:sldId id="275" r:id="rId19"/>
    <p:sldId id="276" r:id="rId20"/>
    <p:sldId id="277" r:id="rId21"/>
    <p:sldId id="278" r:id="rId22"/>
    <p:sldId id="261" r:id="rId23"/>
    <p:sldId id="279" r:id="rId24"/>
    <p:sldId id="291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4" r:id="rId34"/>
    <p:sldId id="288" r:id="rId35"/>
    <p:sldId id="289" r:id="rId36"/>
    <p:sldId id="290" r:id="rId37"/>
    <p:sldId id="293" r:id="rId38"/>
    <p:sldId id="265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BBAE7-C936-4CFA-9F11-E0C86DC3488A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12636-7345-4BFC-9538-BEEF40C019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9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F42CD-ECD1-486E-9D1B-BC6C038D6C6A}" type="datetimeFigureOut">
              <a:rPr lang="en-US"/>
              <a:pPr>
                <a:defRPr/>
              </a:pPr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0ADA-9ADC-4948-8165-B60112042A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DDC79-F8BA-4DE1-8D10-BCBA397CE0F1}" type="datetimeFigureOut">
              <a:rPr lang="en-US"/>
              <a:pPr>
                <a:defRPr/>
              </a:pPr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DB4B-6D83-4265-BDA1-10ABFA0EAD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17BAB-A5C4-43AE-B340-902FACCDECC3}" type="datetimeFigureOut">
              <a:rPr lang="en-US"/>
              <a:pPr>
                <a:defRPr/>
              </a:pPr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F4BDE-90B1-422C-AAA3-9CF83D09A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4DE321-C626-4DCA-BCD9-2E88E3251C1C}" type="datetimeFigureOut">
              <a:rPr lang="en-US" smtClean="0"/>
              <a:pPr>
                <a:defRPr/>
              </a:pPr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F2F51-BC5A-4BE3-9D5D-EDE92B0D1E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2AD92-EDBF-4C13-A724-923C66A5FA17}" type="datetimeFigureOut">
              <a:rPr lang="en-US"/>
              <a:pPr>
                <a:defRPr/>
              </a:pPr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CDBCA-3E20-4B77-A4FD-5D1AC8829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AAAB5-7FA9-4E56-9280-719329D22CFC}" type="datetimeFigureOut">
              <a:rPr lang="en-US"/>
              <a:pPr>
                <a:defRPr/>
              </a:pPr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E442D-2302-4EC9-B045-44FB24620C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A0416-E11D-426A-B0B2-401F33DA3921}" type="datetimeFigureOut">
              <a:rPr lang="en-US"/>
              <a:pPr>
                <a:defRPr/>
              </a:pPr>
              <a:t>5/9/2016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6B972-4155-492D-9AAC-82F0CDA7D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DD0C-F1B9-4C7E-AE8F-04339DBCB716}" type="datetimeFigureOut">
              <a:rPr lang="en-US"/>
              <a:pPr>
                <a:defRPr/>
              </a:pPr>
              <a:t>5/9/2016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065E4-91DE-4FAA-B741-AED83F79B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AAA79-A370-468C-B743-FF9BB185EAF8}" type="datetimeFigureOut">
              <a:rPr lang="en-US"/>
              <a:pPr>
                <a:defRPr/>
              </a:pPr>
              <a:t>5/9/2016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0A0D9-5618-4D93-B8E1-856464CC96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99531-752E-477A-BCD7-F70685E9F15D}" type="datetimeFigureOut">
              <a:rPr lang="en-US"/>
              <a:pPr>
                <a:defRPr/>
              </a:pPr>
              <a:t>5/9/2016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EC90-52EC-4C0A-8FD4-1630FA63E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767DE-7E1D-40A7-9578-A0ACBC71BDD1}" type="datetimeFigureOut">
              <a:rPr lang="en-US"/>
              <a:pPr>
                <a:defRPr/>
              </a:pPr>
              <a:t>5/9/2016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8EA1-68D2-4AD4-8024-77317E10DD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068F7-A84C-49C9-8A01-C8DAE24CF0A0}" type="datetimeFigureOut">
              <a:rPr lang="en-US"/>
              <a:pPr>
                <a:defRPr/>
              </a:pPr>
              <a:t>5/9/2016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93CDD-3E9F-4108-810D-335F8BAAE4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4DE321-C626-4DCA-BCD9-2E88E3251C1C}" type="datetimeFigureOut">
              <a:rPr lang="en-US"/>
              <a:pPr>
                <a:defRPr/>
              </a:pPr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0F2F51-BC5A-4BE3-9D5D-EDE92B0D1E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ewxspotters.com/photoAlbums/tsunamiDestination/images/Tsunami%202004%208_jpg.jpg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hyperlink" Target="http://www.freewebs.com/loidatorres/Other%20Devs/clubhouse-aerial%20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imgres?imgurl=http://weblogs.cltv.com/news/local/chicago/Money%20stacks.jpg&amp;imgrefurl=http://backreaction.blogspot.com/2008/07/we-have-only-ourselves-to-judge-on-each.html&amp;usg=__2CF8Ujz9CVd71knPlaWdfXGEgEc=&amp;h=309&amp;w=339&amp;sz=15&amp;hl=en&amp;start=12&amp;zoom=1&amp;itbs=1&amp;tbnid=8kRIkifjsVYtYM:&amp;tbnh=108&amp;tbnw=119&amp;prev=/images?q=market+economic+system&amp;hl=en&amp;gbv=2&amp;tbs=isch: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secondsfaster.com/wp-content/uploads/2009/04/capitilism.jpg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.v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.v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4.v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5.v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6.v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52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7.v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56.xml"/><Relationship Id="rId1" Type="http://schemas.openxmlformats.org/officeDocument/2006/relationships/vmlDrawing" Target="../drawings/vmlDrawing8.v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62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61.xml"/><Relationship Id="rId1" Type="http://schemas.openxmlformats.org/officeDocument/2006/relationships/vmlDrawing" Target="../drawings/vmlDrawing9.v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6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vmlDrawing" Target="../drawings/vmlDrawing10.v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9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tags" Target="../tags/tag72.xml"/><Relationship Id="rId7" Type="http://schemas.openxmlformats.org/officeDocument/2006/relationships/oleObject" Target="../embeddings/oleObject11.bin"/><Relationship Id="rId2" Type="http://schemas.openxmlformats.org/officeDocument/2006/relationships/tags" Target="../tags/tag71.xml"/><Relationship Id="rId1" Type="http://schemas.openxmlformats.org/officeDocument/2006/relationships/vmlDrawing" Target="../drawings/vmlDrawing11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76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vmlDrawing" Target="../drawings/vmlDrawing12.v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9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81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vmlDrawing" Target="../drawings/vmlDrawing13.v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9" Type="http://schemas.openxmlformats.org/officeDocument/2006/relationships/image" Target="../media/image32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tags" Target="../tags/tag86.xml"/><Relationship Id="rId7" Type="http://schemas.openxmlformats.org/officeDocument/2006/relationships/oleObject" Target="../embeddings/oleObject14.bin"/><Relationship Id="rId2" Type="http://schemas.openxmlformats.org/officeDocument/2006/relationships/tags" Target="../tags/tag85.xml"/><Relationship Id="rId1" Type="http://schemas.openxmlformats.org/officeDocument/2006/relationships/vmlDrawing" Target="../drawings/vmlDrawing14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tags" Target="../tags/tag90.xml"/><Relationship Id="rId7" Type="http://schemas.openxmlformats.org/officeDocument/2006/relationships/oleObject" Target="../embeddings/oleObject15.bin"/><Relationship Id="rId2" Type="http://schemas.openxmlformats.org/officeDocument/2006/relationships/tags" Target="../tags/tag89.xml"/><Relationship Id="rId1" Type="http://schemas.openxmlformats.org/officeDocument/2006/relationships/vmlDrawing" Target="../drawings/vmlDrawing15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SWBAT: Compare and contrast how different economic systems address key economic factors.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Economy (C3)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They answer the three basic economic questions by customs.</a:t>
            </a:r>
          </a:p>
          <a:p>
            <a:r>
              <a:rPr lang="en-US" dirty="0" smtClean="0"/>
              <a:t>How ever they did it in the past they will do it in the future.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martinfrost.ws/htmlfiles/oct2006/amis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1676400"/>
            <a:ext cx="4267200" cy="426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Economic System (C4)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 innovation</a:t>
            </a:r>
          </a:p>
          <a:p>
            <a:r>
              <a:rPr lang="en-US" dirty="0" smtClean="0"/>
              <a:t>No Technology</a:t>
            </a:r>
          </a:p>
          <a:p>
            <a:r>
              <a:rPr lang="en-US" dirty="0" smtClean="0"/>
              <a:t>One natural disaster </a:t>
            </a:r>
            <a:r>
              <a:rPr lang="en-US" smtClean="0"/>
              <a:t>from </a:t>
            </a:r>
            <a:r>
              <a:rPr lang="en-US" smtClean="0"/>
              <a:t>extinction</a:t>
            </a:r>
            <a:endParaRPr lang="en-US" dirty="0" smtClean="0"/>
          </a:p>
          <a:p>
            <a:r>
              <a:rPr lang="en-US" dirty="0" smtClean="0"/>
              <a:t>Why can’t they move to another location if there is a natural disaster?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http://newxspotters.com/photoAlbums/tsunamiDestination/images/Tsunami%202004%208_jp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524000"/>
            <a:ext cx="3962400" cy="4762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ECONOMY (C1)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marL="342900" lvl="1" indent="-342900">
              <a:buFont typeface="Arial" charset="0"/>
              <a:buChar char="•"/>
            </a:pPr>
            <a:r>
              <a:rPr lang="en-US" b="1" u="sng" dirty="0" smtClean="0">
                <a:solidFill>
                  <a:srgbClr val="FF0000"/>
                </a:solidFill>
              </a:rPr>
              <a:t>system in which </a:t>
            </a:r>
            <a:r>
              <a:rPr lang="en-US" b="1" i="1" u="sng" dirty="0" smtClean="0">
                <a:solidFill>
                  <a:srgbClr val="FF0000"/>
                </a:solidFill>
              </a:rPr>
              <a:t>private individuals</a:t>
            </a:r>
            <a:r>
              <a:rPr lang="en-US" b="1" u="sng" dirty="0" smtClean="0">
                <a:solidFill>
                  <a:srgbClr val="FF0000"/>
                </a:solidFill>
              </a:rPr>
              <a:t> control the means of production.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United States, England, France etc.</a:t>
            </a:r>
          </a:p>
          <a:p>
            <a:endParaRPr lang="en-US" sz="2400" dirty="0" smtClean="0"/>
          </a:p>
          <a:p>
            <a:endParaRPr lang="en-US" dirty="0" smtClean="0"/>
          </a:p>
        </p:txBody>
      </p:sp>
      <p:pic>
        <p:nvPicPr>
          <p:cNvPr id="16387" name="Picture 2" descr="C:\Documents and Settings\Administrator\Local Settings\Temporary Internet Files\Content.IE5\CP6BWHEN\MCj043637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1148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t0.gstatic.com/images?q=tbn:8kRIkifjsVYtYM: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038600"/>
            <a:ext cx="2099026" cy="1905000"/>
          </a:xfrm>
          <a:prstGeom prst="rect">
            <a:avLst/>
          </a:prstGeom>
          <a:noFill/>
        </p:spPr>
      </p:pic>
      <p:pic>
        <p:nvPicPr>
          <p:cNvPr id="12292" name="Picture 4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3733800"/>
            <a:ext cx="2628900" cy="1752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Economy (C2)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Competition</a:t>
            </a:r>
          </a:p>
          <a:p>
            <a:r>
              <a:rPr lang="en-US" dirty="0" smtClean="0"/>
              <a:t>Mass Production</a:t>
            </a:r>
          </a:p>
          <a:p>
            <a:r>
              <a:rPr lang="en-US" dirty="0" smtClean="0"/>
              <a:t>Consumer Sovereignty</a:t>
            </a:r>
          </a:p>
          <a:p>
            <a:r>
              <a:rPr lang="en-US" dirty="0" smtClean="0"/>
              <a:t>Supply and Demand</a:t>
            </a:r>
          </a:p>
          <a:p>
            <a:r>
              <a:rPr lang="en-US" dirty="0" smtClean="0"/>
              <a:t>Free Enterprise</a:t>
            </a:r>
          </a:p>
          <a:p>
            <a:r>
              <a:rPr lang="en-US" dirty="0" smtClean="0"/>
              <a:t>Profit Motive</a:t>
            </a:r>
          </a:p>
          <a:p>
            <a:r>
              <a:rPr lang="en-US" dirty="0" smtClean="0"/>
              <a:t>Private ownership</a:t>
            </a:r>
          </a:p>
          <a:p>
            <a:r>
              <a:rPr lang="en-US" dirty="0" smtClean="0"/>
              <a:t>Incentives</a:t>
            </a:r>
          </a:p>
          <a:p>
            <a:r>
              <a:rPr lang="en-US" dirty="0" smtClean="0"/>
              <a:t>Mainly in Democracies of some sort.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http://3.bp.blogspot.com/_sH_YWAAow1I/SNhZV8YRDEI/AAAAAAAABbU/YsugTQPlhVY/s400/mo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4032544" cy="4648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Economy (C3)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Business owners answer the questions What?, How?, and For Whom?</a:t>
            </a:r>
          </a:p>
          <a:p>
            <a:r>
              <a:rPr lang="en-US" dirty="0" smtClean="0"/>
              <a:t>Supply and Demand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Very little Government intervention.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Capitilis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828800"/>
            <a:ext cx="2765502" cy="37719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Capitalism (C4)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Builds a Class System</a:t>
            </a:r>
          </a:p>
          <a:p>
            <a:r>
              <a:rPr lang="en-US" dirty="0" smtClean="0"/>
              <a:t>The Have’s vs. The Have Not’s</a:t>
            </a:r>
          </a:p>
          <a:p>
            <a:r>
              <a:rPr lang="en-US" dirty="0" smtClean="0"/>
              <a:t>Crime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http://www.bryantmcgill.com/bin/modules/mod_journal_volume/books/AR-Lifestyles-1/(20081227)New_Face_of_the_Homeless_in_Ame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371600"/>
            <a:ext cx="4533900" cy="4724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Capitalism (C5)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CAPITALISM</a:t>
            </a:r>
          </a:p>
          <a:p>
            <a:r>
              <a:rPr lang="en-US" dirty="0" smtClean="0"/>
              <a:t> Laissez-faire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Adam Smith : Book </a:t>
            </a:r>
            <a:r>
              <a:rPr lang="en-US" b="1" i="1" u="sng" dirty="0" smtClean="0">
                <a:solidFill>
                  <a:srgbClr val="FF0000"/>
                </a:solidFill>
              </a:rPr>
              <a:t>Wealth of Nations</a:t>
            </a:r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Invisible hand (Supply and Demand)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ttp://voyda.org/pics/informatives/Capital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143000"/>
            <a:ext cx="4800600" cy="5562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ECONOMY (C1)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dirty="0" smtClean="0"/>
              <a:t>A system in which private individuals have little control over the means of production. The </a:t>
            </a:r>
            <a:r>
              <a:rPr lang="en-US" dirty="0" smtClean="0">
                <a:solidFill>
                  <a:srgbClr val="FF0000"/>
                </a:solidFill>
              </a:rPr>
              <a:t>government</a:t>
            </a:r>
            <a:r>
              <a:rPr lang="en-US" dirty="0" smtClean="0"/>
              <a:t> has all economic power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China, Cuba and the former Soviet Union</a:t>
            </a:r>
          </a:p>
          <a:p>
            <a:pPr lvl="1"/>
            <a:endParaRPr lang="en-US" dirty="0" smtClean="0"/>
          </a:p>
          <a:p>
            <a:pPr lvl="1">
              <a:buFont typeface="Arial" charset="0"/>
              <a:buNone/>
            </a:pPr>
            <a:endParaRPr lang="en-US" sz="2000" dirty="0" smtClean="0"/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7411" name="Picture 2" descr="C:\Documents and Settings\Administrator\Local Settings\Temporary Internet Files\Content.IE5\3Y3L9DRN\MMj0178239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876800"/>
            <a:ext cx="2552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Economic System (C2)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Government owns all resources.</a:t>
            </a:r>
          </a:p>
          <a:p>
            <a:r>
              <a:rPr lang="en-US" dirty="0" smtClean="0"/>
              <a:t>The people all work for equal benefits.</a:t>
            </a:r>
          </a:p>
          <a:p>
            <a:r>
              <a:rPr lang="en-US" dirty="0" smtClean="0"/>
              <a:t>The people are all equal.</a:t>
            </a:r>
          </a:p>
          <a:p>
            <a:r>
              <a:rPr lang="en-US" dirty="0" smtClean="0"/>
              <a:t>Supply = Demand (Gov’t Decisions)</a:t>
            </a:r>
          </a:p>
          <a:p>
            <a:r>
              <a:rPr lang="en-US" dirty="0" smtClean="0"/>
              <a:t>No class system</a:t>
            </a:r>
          </a:p>
          <a:p>
            <a:r>
              <a:rPr lang="en-US" dirty="0" smtClean="0"/>
              <a:t>No crime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8" name="Picture 4" descr="http://1.bp.blogspot.com/_2q4azV6s5_w/SwYBj0WpwgI/AAAAAAAAAP8/p-91IU9PaSk/s1600/81038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038600" cy="4495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Economy (C3)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2" indent="-342900"/>
            <a:r>
              <a:rPr lang="en-US" sz="2800" b="1" i="1" dirty="0" smtClean="0"/>
              <a:t>The Government</a:t>
            </a:r>
            <a:r>
              <a:rPr lang="en-US" sz="2800" dirty="0" smtClean="0"/>
              <a:t> answer the questions What?, How?, and For Whom?</a:t>
            </a:r>
          </a:p>
          <a:p>
            <a:pPr marL="342900" lvl="2" indent="-342900"/>
            <a:r>
              <a:rPr lang="en-US" sz="2800" dirty="0" smtClean="0"/>
              <a:t>Dictatorships and Totalitarian forms of government are most prevalent in command economies.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6" name="Picture 6" descr="http://3mpub.com/rhodes/images/hitler%20spy%20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3505200" cy="4343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Why does Chief Seattle consider it strange that the American government would want to buy the land on which the tribe is living? What is his view of this land? </a:t>
            </a:r>
          </a:p>
          <a:p>
            <a:r>
              <a:rPr lang="en-US" sz="2400" dirty="0"/>
              <a:t>How do you think a person in the Navajo culture attains status? How does this compare to how someone in our society attains status? </a:t>
            </a:r>
          </a:p>
          <a:p>
            <a:r>
              <a:rPr lang="en-US" sz="2400" dirty="0"/>
              <a:t>What is the relationship of the people with natural resources? </a:t>
            </a:r>
          </a:p>
          <a:p>
            <a:r>
              <a:rPr lang="en-US" sz="2400" dirty="0"/>
              <a:t>Why do you think subsistence economies have historically been unable to cope well with being geographically displaced, e.g. being put on reservations far from their original homes?</a:t>
            </a:r>
          </a:p>
        </p:txBody>
      </p:sp>
    </p:spTree>
    <p:extLst>
      <p:ext uri="{BB962C8B-B14F-4D97-AF65-F5344CB8AC3E}">
        <p14:creationId xmlns:p14="http://schemas.microsoft.com/office/powerpoint/2010/main" val="2137377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Economy- (C4)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Supply does not always equal demand (Shortages)</a:t>
            </a:r>
          </a:p>
          <a:p>
            <a:r>
              <a:rPr lang="en-US" dirty="0" smtClean="0"/>
              <a:t>Very Little Choice for consumers</a:t>
            </a:r>
          </a:p>
          <a:p>
            <a:r>
              <a:rPr lang="en-US" dirty="0" smtClean="0"/>
              <a:t>The government gets rich </a:t>
            </a:r>
          </a:p>
          <a:p>
            <a:r>
              <a:rPr lang="en-US" dirty="0" smtClean="0"/>
              <a:t>No Profit Motive</a:t>
            </a:r>
          </a:p>
          <a:p>
            <a:r>
              <a:rPr lang="en-US" dirty="0" smtClean="0"/>
              <a:t>Lack of incentives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Economy (C5)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COMMUNISM AND SOCIALISM</a:t>
            </a:r>
            <a:r>
              <a:rPr lang="en-US" dirty="0" smtClean="0"/>
              <a:t>-examples of a command economy</a:t>
            </a:r>
          </a:p>
          <a:p>
            <a:r>
              <a:rPr lang="en-US" dirty="0" smtClean="0"/>
              <a:t>Karl Marx- Father of Communism wrote the Communist Manifesto.  He hated Capitalism- Thought that it created to big of a gap between rich and poor.</a:t>
            </a:r>
          </a:p>
          <a:p>
            <a:r>
              <a:rPr lang="en-US" dirty="0" smtClean="0"/>
              <a:t>Communism would stop crime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ECONOMY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charset="0"/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Mixed Economy</a:t>
            </a:r>
            <a:r>
              <a:rPr lang="en-US" dirty="0" smtClean="0">
                <a:solidFill>
                  <a:srgbClr val="FF0000"/>
                </a:solidFill>
              </a:rPr>
              <a:t>-have elements of both command and market economies.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Most countries including the U.S. are mixed</a:t>
            </a:r>
          </a:p>
        </p:txBody>
      </p:sp>
      <p:pic>
        <p:nvPicPr>
          <p:cNvPr id="18435" name="Picture 3" descr="C:\Program Files\Microsoft Office\MEDIA\CAGCAT10\j033511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65760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Which of the following would apply to </a:t>
            </a:r>
            <a:r>
              <a:rPr lang="en-US" sz="3600" i="1" dirty="0" smtClean="0"/>
              <a:t>market </a:t>
            </a:r>
            <a:r>
              <a:rPr lang="en-US" sz="3600" dirty="0" smtClean="0"/>
              <a:t>economy?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981200"/>
            <a:ext cx="76962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A</a:t>
            </a:r>
            <a:r>
              <a:rPr lang="en-US" sz="2400" dirty="0" smtClean="0"/>
              <a:t>.  The government puts in strict regulations to protect the consumer.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/>
              <a:t> Businesses an consumers are free to make their own choice.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/>
              <a:t>Taxes are paid by businesses to help  pay for government programs.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/>
              <a:t> All of the above.</a:t>
            </a:r>
            <a:endParaRPr lang="en-US" sz="2400" dirty="0"/>
          </a:p>
        </p:txBody>
      </p:sp>
      <p:sp>
        <p:nvSpPr>
          <p:cNvPr id="9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TPCountdown"/>
          <p:cNvGrpSpPr/>
          <p:nvPr>
            <p:custDataLst>
              <p:tags r:id="rId5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10" name="CountdownShape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untdownText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latin typeface="Tahoma"/>
                </a:rPr>
                <a:t>35</a:t>
              </a:r>
              <a:endParaRPr lang="en-US" sz="2400" b="1">
                <a:latin typeface="Tahoma"/>
              </a:endParaRPr>
            </a:p>
          </p:txBody>
        </p:sp>
      </p:grpSp>
      <p:sp>
        <p:nvSpPr>
          <p:cNvPr id="16" name="CAI1"/>
          <p:cNvSpPr/>
          <p:nvPr>
            <p:custDataLst>
              <p:tags r:id="rId6"/>
            </p:custDataLst>
          </p:nvPr>
        </p:nvSpPr>
        <p:spPr>
          <a:xfrm>
            <a:off x="71119" y="3041226"/>
            <a:ext cx="482600" cy="482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repeatDur="0" restart="neve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OleChart spid="4" grpId="1"/>
      <p:bldP spid="9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Who developed the theory of capitalism?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981200"/>
            <a:ext cx="7162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  Adam Smith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   John Locke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  James Madison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 Karl Marx</a:t>
            </a:r>
            <a:endParaRPr lang="en-US" dirty="0"/>
          </a:p>
        </p:txBody>
      </p:sp>
      <p:sp>
        <p:nvSpPr>
          <p:cNvPr id="9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TPCountdown"/>
          <p:cNvGrpSpPr/>
          <p:nvPr>
            <p:custDataLst>
              <p:tags r:id="rId5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10" name="CountdownShape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untdownText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latin typeface="Tahoma"/>
                </a:rPr>
                <a:t>35</a:t>
              </a:r>
              <a:endParaRPr lang="en-US" sz="2400" b="1">
                <a:latin typeface="Tahoma"/>
              </a:endParaRPr>
            </a:p>
          </p:txBody>
        </p:sp>
      </p:grpSp>
      <p:sp>
        <p:nvSpPr>
          <p:cNvPr id="13" name="CAI1"/>
          <p:cNvSpPr/>
          <p:nvPr>
            <p:custDataLst>
              <p:tags r:id="rId6"/>
            </p:custDataLst>
          </p:nvPr>
        </p:nvSpPr>
        <p:spPr>
          <a:xfrm>
            <a:off x="1037589" y="2026920"/>
            <a:ext cx="2320926" cy="487680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9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r>
              <a:rPr lang="en-US" sz="4000" dirty="0" smtClean="0"/>
              <a:t>Which of the following </a:t>
            </a:r>
            <a:r>
              <a:rPr lang="en-US" sz="4000" b="1" i="1" dirty="0" smtClean="0"/>
              <a:t>BEST</a:t>
            </a:r>
            <a:r>
              <a:rPr lang="en-US" sz="4000" dirty="0" smtClean="0"/>
              <a:t>  </a:t>
            </a:r>
            <a:br>
              <a:rPr lang="en-US" sz="4000" dirty="0" smtClean="0"/>
            </a:br>
            <a:r>
              <a:rPr lang="en-US" sz="4000" dirty="0" smtClean="0"/>
              <a:t>       describes a traditional economy?</a:t>
            </a:r>
            <a:endParaRPr lang="en-US" sz="40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981200"/>
            <a:ext cx="7924800" cy="3840163"/>
          </a:xfrm>
        </p:spPr>
        <p:txBody>
          <a:bodyPr>
            <a:noAutofit/>
          </a:bodyPr>
          <a:lstStyle/>
          <a:p>
            <a:pPr marL="742950" lvl="0" indent="-742950"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/>
              <a:t>Buyers have many choices in the market.</a:t>
            </a:r>
          </a:p>
          <a:p>
            <a:pPr marL="742950" lvl="0" indent="-742950"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/>
              <a:t>The economy is based on the “way things have always been done.”</a:t>
            </a:r>
          </a:p>
          <a:p>
            <a:pPr marL="742950" lvl="0" indent="-742950"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/>
              <a:t>The government keeps the profit made by business.</a:t>
            </a:r>
          </a:p>
          <a:p>
            <a:pPr marL="742950" lvl="0" indent="-742950"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/>
              <a:t>There are more sellers than buyers.</a:t>
            </a:r>
            <a:endParaRPr lang="en-US" sz="3600" dirty="0"/>
          </a:p>
        </p:txBody>
      </p:sp>
      <p:sp>
        <p:nvSpPr>
          <p:cNvPr id="12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TPCountdown"/>
          <p:cNvGrpSpPr/>
          <p:nvPr>
            <p:custDataLst>
              <p:tags r:id="rId5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13" name="CountdownShape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untdownText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latin typeface="Tahoma"/>
                </a:rPr>
                <a:t>35</a:t>
              </a:r>
              <a:endParaRPr lang="en-US" sz="2400" b="1">
                <a:latin typeface="Tahoma"/>
              </a:endParaRPr>
            </a:p>
          </p:txBody>
        </p:sp>
      </p:grpSp>
      <p:sp>
        <p:nvSpPr>
          <p:cNvPr id="16" name="CAI1"/>
          <p:cNvSpPr/>
          <p:nvPr>
            <p:custDataLst>
              <p:tags r:id="rId6"/>
            </p:custDataLst>
          </p:nvPr>
        </p:nvSpPr>
        <p:spPr>
          <a:xfrm>
            <a:off x="-121920" y="3365500"/>
            <a:ext cx="723900" cy="7239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2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pPr algn="l"/>
            <a:r>
              <a:rPr lang="en-US" sz="3600" dirty="0" smtClean="0"/>
              <a:t>Which of the following </a:t>
            </a:r>
            <a:r>
              <a:rPr lang="en-US" sz="3600" b="1" dirty="0" smtClean="0"/>
              <a:t>BEST</a:t>
            </a:r>
            <a:r>
              <a:rPr lang="en-US" sz="3600" dirty="0" smtClean="0"/>
              <a:t> describes why countries are  interdependent  (trade with other countries )societies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133600"/>
            <a:ext cx="7696200" cy="4525963"/>
          </a:xfrm>
        </p:spPr>
        <p:txBody>
          <a:bodyPr>
            <a:noAutofit/>
          </a:bodyPr>
          <a:lstStyle/>
          <a:p>
            <a:pPr marL="742950" lvl="0" indent="-742950"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/>
              <a:t>No country can survive on its own because of lack of resources.</a:t>
            </a:r>
          </a:p>
          <a:p>
            <a:pPr marL="742950" lvl="0" indent="-742950"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/>
              <a:t>Countries must trade to fulfill their wants and needs.</a:t>
            </a:r>
          </a:p>
          <a:p>
            <a:pPr marL="742950" lvl="0" indent="-742950"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/>
              <a:t>Many countries need the assistance of  larger countries to stay strong.</a:t>
            </a:r>
          </a:p>
          <a:p>
            <a:pPr marL="742950" indent="-742950"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/>
              <a:t>   All of the above.</a:t>
            </a:r>
            <a:endParaRPr lang="en-US" sz="3600" dirty="0"/>
          </a:p>
        </p:txBody>
      </p:sp>
      <p:sp>
        <p:nvSpPr>
          <p:cNvPr id="10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TPCountdown"/>
          <p:cNvGrpSpPr/>
          <p:nvPr>
            <p:custDataLst>
              <p:tags r:id="rId5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11" name="CountdownShape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untdownText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latin typeface="Tahoma"/>
                </a:rPr>
                <a:t>35</a:t>
              </a:r>
              <a:endParaRPr lang="en-US" sz="2400" b="1">
                <a:latin typeface="Tahoma"/>
              </a:endParaRPr>
            </a:p>
          </p:txBody>
        </p:sp>
      </p:grpSp>
      <p:sp>
        <p:nvSpPr>
          <p:cNvPr id="14" name="CAI1"/>
          <p:cNvSpPr/>
          <p:nvPr>
            <p:custDataLst>
              <p:tags r:id="rId6"/>
            </p:custDataLst>
          </p:nvPr>
        </p:nvSpPr>
        <p:spPr>
          <a:xfrm rot="10800000">
            <a:off x="142239" y="5821849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0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Which of the following </a:t>
            </a:r>
            <a:r>
              <a:rPr lang="en-US" b="1" dirty="0" smtClean="0"/>
              <a:t>BEST </a:t>
            </a:r>
            <a:r>
              <a:rPr lang="en-US" dirty="0" smtClean="0"/>
              <a:t>     describes the study of economics?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2600" dirty="0" smtClean="0"/>
              <a:t>  </a:t>
            </a:r>
            <a:r>
              <a:rPr lang="en-US" sz="2400" dirty="0" smtClean="0"/>
              <a:t>The study of how individuals make choices in a world of scarce  resources.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/>
              <a:t> The study of how businesses make a   profit.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/>
              <a:t>  The study of how household’s make budgets.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/>
              <a:t> The study of how government’s control the money supply.</a:t>
            </a:r>
            <a:endParaRPr lang="en-US" sz="2400" dirty="0"/>
          </a:p>
        </p:txBody>
      </p:sp>
      <p:sp>
        <p:nvSpPr>
          <p:cNvPr id="12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TPCountdown"/>
          <p:cNvGrpSpPr/>
          <p:nvPr>
            <p:custDataLst>
              <p:tags r:id="rId5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13" name="CountdownShape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untdownText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latin typeface="Tahoma"/>
                </a:rPr>
                <a:t>35</a:t>
              </a:r>
              <a:endParaRPr lang="en-US" sz="2400" b="1">
                <a:latin typeface="Tahoma"/>
              </a:endParaRPr>
            </a:p>
          </p:txBody>
        </p:sp>
      </p:grpSp>
      <p:sp>
        <p:nvSpPr>
          <p:cNvPr id="16" name="CAI1"/>
          <p:cNvSpPr/>
          <p:nvPr>
            <p:custDataLst>
              <p:tags r:id="rId6"/>
            </p:custDataLst>
          </p:nvPr>
        </p:nvSpPr>
        <p:spPr>
          <a:xfrm>
            <a:off x="1037589" y="1645920"/>
            <a:ext cx="3441384" cy="1493520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2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pPr lvl="0"/>
            <a:r>
              <a:rPr lang="en-US" dirty="0" smtClean="0"/>
              <a:t>Why is profit so important in a capitalist economy?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0" y="1905000"/>
            <a:ext cx="8077200" cy="4525963"/>
          </a:xfrm>
        </p:spPr>
        <p:txBody>
          <a:bodyPr>
            <a:noAutofit/>
          </a:bodyPr>
          <a:lstStyle/>
          <a:p>
            <a:pPr marL="1200150" lvl="1" indent="-742950"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/>
              <a:t>It is the major incentive for starting a business.</a:t>
            </a:r>
          </a:p>
          <a:p>
            <a:pPr marL="1200150" lvl="1" indent="-742950"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/>
              <a:t>Without profit, a business can’t pay off its expenses.</a:t>
            </a:r>
          </a:p>
          <a:p>
            <a:pPr marL="1200150" lvl="1" indent="-742950"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/>
              <a:t>Profit is what business owners use to pay their rent or mortgage.</a:t>
            </a:r>
          </a:p>
          <a:p>
            <a:pPr marL="1200150" lvl="1" indent="-742950"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/>
              <a:t>None of the above.</a:t>
            </a:r>
            <a:endParaRPr lang="en-US" sz="3600" dirty="0"/>
          </a:p>
        </p:txBody>
      </p:sp>
      <p:sp>
        <p:nvSpPr>
          <p:cNvPr id="9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TPCountdown"/>
          <p:cNvGrpSpPr/>
          <p:nvPr>
            <p:custDataLst>
              <p:tags r:id="rId5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10" name="CountdownShape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untdownText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latin typeface="Tahoma"/>
                </a:rPr>
                <a:t>35</a:t>
              </a:r>
              <a:endParaRPr lang="en-US" sz="2400" b="1">
                <a:latin typeface="Tahoma"/>
              </a:endParaRPr>
            </a:p>
          </p:txBody>
        </p:sp>
      </p:grpSp>
      <p:sp>
        <p:nvSpPr>
          <p:cNvPr id="13" name="CAI1"/>
          <p:cNvSpPr/>
          <p:nvPr>
            <p:custDataLst>
              <p:tags r:id="rId6"/>
            </p:custDataLst>
          </p:nvPr>
        </p:nvSpPr>
        <p:spPr>
          <a:xfrm>
            <a:off x="1266189" y="1950720"/>
            <a:ext cx="6641656" cy="1097280"/>
          </a:xfrm>
          <a:prstGeom prst="roundRect">
            <a:avLst/>
          </a:prstGeom>
          <a:noFill/>
          <a:ln w="25400"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9" grpId="0" animBg="1"/>
      <p:bldP spid="13" grpId="0" animBg="1"/>
      <p:bldP spid="1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lvl="0" algn="l"/>
            <a:r>
              <a:rPr lang="en-US" sz="2800" dirty="0" smtClean="0"/>
              <a:t>Many countries in Europe follow a ___________ system in which the government has a great deal of control, but the people benefit from the various social programs.</a:t>
            </a:r>
            <a:endParaRPr lang="en-US" sz="28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332037"/>
            <a:ext cx="4114800" cy="4525963"/>
          </a:xfrm>
        </p:spPr>
        <p:txBody>
          <a:bodyPr>
            <a:noAutofit/>
          </a:bodyPr>
          <a:lstStyle/>
          <a:p>
            <a:pPr marL="971550" lvl="1" indent="-51435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capitalist         </a:t>
            </a:r>
            <a:endParaRPr lang="en-US" sz="4000" dirty="0" smtClean="0"/>
          </a:p>
          <a:p>
            <a:pPr marL="971550" lvl="1" indent="-51435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socialist             </a:t>
            </a:r>
            <a:endParaRPr lang="en-US" sz="4000" dirty="0" smtClean="0"/>
          </a:p>
          <a:p>
            <a:pPr marL="971550" lvl="1" indent="-51435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fascist      </a:t>
            </a:r>
            <a:endParaRPr lang="en-US" sz="4000" dirty="0" smtClean="0"/>
          </a:p>
          <a:p>
            <a:pPr marL="971550" lvl="1" indent="-51435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communist</a:t>
            </a:r>
            <a:endParaRPr lang="en-US" sz="4000" dirty="0"/>
          </a:p>
        </p:txBody>
      </p:sp>
      <p:sp>
        <p:nvSpPr>
          <p:cNvPr id="10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TPCountdown"/>
          <p:cNvGrpSpPr/>
          <p:nvPr>
            <p:custDataLst>
              <p:tags r:id="rId5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11" name="CountdownShape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untdownText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latin typeface="Tahoma"/>
                </a:rPr>
                <a:t>35</a:t>
              </a:r>
              <a:endParaRPr lang="en-US" sz="2400" b="1">
                <a:latin typeface="Tahoma"/>
              </a:endParaRPr>
            </a:p>
          </p:txBody>
        </p:sp>
      </p:grpSp>
      <p:sp>
        <p:nvSpPr>
          <p:cNvPr id="14" name="CAI1"/>
          <p:cNvSpPr/>
          <p:nvPr>
            <p:custDataLst>
              <p:tags r:id="rId6"/>
            </p:custDataLst>
          </p:nvPr>
        </p:nvSpPr>
        <p:spPr>
          <a:xfrm>
            <a:off x="213359" y="3930205"/>
            <a:ext cx="304800" cy="3048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0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was Marx reacting to when he was creating his idea for the communist society? </a:t>
            </a:r>
          </a:p>
          <a:p>
            <a:r>
              <a:rPr lang="en-US" sz="2800" dirty="0"/>
              <a:t>List the main characteristics of a socialist economy. </a:t>
            </a:r>
          </a:p>
          <a:p>
            <a:r>
              <a:rPr lang="en-US" sz="2800" dirty="0"/>
              <a:t>What do you think might be sacrificed in the economy of Marx in order to achieve more equality? </a:t>
            </a:r>
          </a:p>
          <a:p>
            <a:r>
              <a:rPr lang="en-US" sz="2800" dirty="0"/>
              <a:t>Do you think it is possible to create a more equal society where individuals still have a great deal of freedom and self-determination?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95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pPr lvl="0"/>
            <a:r>
              <a:rPr lang="en-US" dirty="0" smtClean="0"/>
              <a:t>Capitalism is an example of a ___________ economy.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057400"/>
            <a:ext cx="4114800" cy="4525963"/>
          </a:xfrm>
        </p:spPr>
        <p:txBody>
          <a:bodyPr>
            <a:noAutofit/>
          </a:bodyPr>
          <a:lstStyle/>
          <a:p>
            <a:pPr marL="1200150" lvl="1" indent="-742950"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/>
              <a:t>command          </a:t>
            </a:r>
          </a:p>
          <a:p>
            <a:pPr marL="1200150" lvl="1" indent="-742950"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/>
              <a:t>mixed       </a:t>
            </a:r>
          </a:p>
          <a:p>
            <a:pPr marL="1200150" lvl="1" indent="-742950"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/>
              <a:t>traditional   </a:t>
            </a:r>
          </a:p>
          <a:p>
            <a:pPr marL="1200150" lvl="1" indent="-742950"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/>
              <a:t>market</a:t>
            </a:r>
            <a:endParaRPr lang="en-US" sz="3600" dirty="0"/>
          </a:p>
        </p:txBody>
      </p:sp>
      <p:sp>
        <p:nvSpPr>
          <p:cNvPr id="9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TPCountdown"/>
          <p:cNvGrpSpPr/>
          <p:nvPr>
            <p:custDataLst>
              <p:tags r:id="rId5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10" name="CountdownShape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untdownText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latin typeface="Tahoma"/>
                </a:rPr>
                <a:t>35</a:t>
              </a:r>
              <a:endParaRPr lang="en-US" sz="2400" b="1">
                <a:latin typeface="Tahoma"/>
              </a:endParaRPr>
            </a:p>
          </p:txBody>
        </p:sp>
      </p:grpSp>
      <p:sp>
        <p:nvSpPr>
          <p:cNvPr id="13" name="CAI1"/>
          <p:cNvSpPr/>
          <p:nvPr>
            <p:custDataLst>
              <p:tags r:id="rId6"/>
            </p:custDataLst>
          </p:nvPr>
        </p:nvSpPr>
        <p:spPr>
          <a:xfrm rot="10800000">
            <a:off x="142239" y="4099729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9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smtClean="0"/>
              <a:t>Which of the following is </a:t>
            </a:r>
            <a:r>
              <a:rPr lang="en-US" sz="3600" b="1" dirty="0" smtClean="0"/>
              <a:t>NOT</a:t>
            </a:r>
            <a:r>
              <a:rPr lang="en-US" sz="3600" dirty="0" smtClean="0"/>
              <a:t> a basic question answered by an economic system?</a:t>
            </a:r>
            <a:endParaRPr lang="en-US" sz="36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332037"/>
            <a:ext cx="7239000" cy="4525963"/>
          </a:xfrm>
        </p:spPr>
        <p:txBody>
          <a:bodyPr>
            <a:noAutofit/>
          </a:bodyPr>
          <a:lstStyle/>
          <a:p>
            <a:pPr marL="1200150" lvl="1" indent="-742950"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/>
              <a:t>What should be produced?           </a:t>
            </a:r>
          </a:p>
          <a:p>
            <a:pPr marL="1200150" lvl="1" indent="-742950"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/>
              <a:t>Where the good should be produced?</a:t>
            </a:r>
          </a:p>
          <a:p>
            <a:pPr marL="1200150" lvl="1" indent="-742950"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/>
              <a:t>How should the good be produced? </a:t>
            </a:r>
          </a:p>
          <a:p>
            <a:pPr marL="1200150" lvl="1" indent="-742950"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/>
              <a:t>For whom should the good be produced?</a:t>
            </a:r>
            <a:endParaRPr lang="en-US" sz="3600" dirty="0"/>
          </a:p>
        </p:txBody>
      </p:sp>
      <p:sp>
        <p:nvSpPr>
          <p:cNvPr id="9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TPCountdown"/>
          <p:cNvGrpSpPr/>
          <p:nvPr>
            <p:custDataLst>
              <p:tags r:id="rId5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10" name="CountdownShape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untdownText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latin typeface="Tahoma"/>
                </a:rPr>
                <a:t>35</a:t>
              </a:r>
              <a:endParaRPr lang="en-US" sz="2400" b="1">
                <a:latin typeface="Tahoma"/>
              </a:endParaRPr>
            </a:p>
          </p:txBody>
        </p:sp>
      </p:grpSp>
      <p:sp>
        <p:nvSpPr>
          <p:cNvPr id="13" name="CAI1"/>
          <p:cNvSpPr/>
          <p:nvPr>
            <p:custDataLst>
              <p:tags r:id="rId6"/>
            </p:custDataLst>
          </p:nvPr>
        </p:nvSpPr>
        <p:spPr>
          <a:xfrm>
            <a:off x="-121920" y="3167696"/>
            <a:ext cx="723900" cy="7239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9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pPr lvl="0" algn="l"/>
            <a:r>
              <a:rPr lang="en-US" sz="3600" dirty="0" smtClean="0"/>
              <a:t>In an capitalist economy, it is difficult to allocate resources evenly because:</a:t>
            </a:r>
            <a:endParaRPr lang="en-US" sz="36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971550" lvl="1" indent="-514350"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Resources are scarce and the government is not allowed resources to be sold.</a:t>
            </a:r>
          </a:p>
          <a:p>
            <a:pPr marL="971550" lvl="1" indent="-514350"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Resources are scarce and the government controls all of the means of production.</a:t>
            </a:r>
          </a:p>
          <a:p>
            <a:pPr marL="971550" lvl="1" indent="-514350"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Resources are scarce and a few people control all of them.</a:t>
            </a:r>
          </a:p>
          <a:p>
            <a:pPr marL="971550" lvl="1" indent="-514350"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Resources are scarce and people with more money are better able to attain them</a:t>
            </a:r>
            <a:endParaRPr lang="en-US" sz="2000" dirty="0"/>
          </a:p>
        </p:txBody>
      </p:sp>
      <p:sp>
        <p:nvSpPr>
          <p:cNvPr id="9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TPCountdown"/>
          <p:cNvGrpSpPr/>
          <p:nvPr>
            <p:custDataLst>
              <p:tags r:id="rId5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10" name="CountdownShape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untdownText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latin typeface="Tahoma"/>
                </a:rPr>
                <a:t>35</a:t>
              </a:r>
              <a:endParaRPr lang="en-US" sz="2400" b="1">
                <a:latin typeface="Tahoma"/>
              </a:endParaRPr>
            </a:p>
          </p:txBody>
        </p:sp>
      </p:grpSp>
      <p:sp>
        <p:nvSpPr>
          <p:cNvPr id="13" name="CAI1"/>
          <p:cNvSpPr/>
          <p:nvPr>
            <p:custDataLst>
              <p:tags r:id="rId6"/>
            </p:custDataLst>
          </p:nvPr>
        </p:nvSpPr>
        <p:spPr>
          <a:xfrm>
            <a:off x="1494789" y="4815840"/>
            <a:ext cx="2684272" cy="1280160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9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Which goes with which?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432300" y="2679700"/>
          <a:ext cx="4724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Chart" r:id="rId7" imgW="4724400" imgH="4114800" progId="MSGraph.Chart.8">
                  <p:embed followColorScheme="full"/>
                </p:oleObj>
              </mc:Choice>
              <mc:Fallback>
                <p:oleObj name="Chart" r:id="rId7" imgW="4724400" imgH="41148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2679700"/>
                        <a:ext cx="47244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Font typeface="Arial" charset="0"/>
              <a:buAutoNum type="arabicPeriod"/>
            </a:pPr>
            <a:r>
              <a:rPr lang="en-US" dirty="0" smtClean="0"/>
              <a:t>Market economy and Karl Marx</a:t>
            </a:r>
          </a:p>
          <a:p>
            <a:pPr marL="514350" indent="-514350">
              <a:spcAft>
                <a:spcPts val="0"/>
              </a:spcAft>
              <a:buFont typeface="Arial" charset="0"/>
              <a:buAutoNum type="arabicPeriod"/>
            </a:pPr>
            <a:r>
              <a:rPr lang="en-US" dirty="0" smtClean="0"/>
              <a:t>Command economy and capitalism.</a:t>
            </a:r>
          </a:p>
          <a:p>
            <a:pPr marL="514350" indent="-514350">
              <a:spcAft>
                <a:spcPts val="0"/>
              </a:spcAft>
              <a:buFont typeface="Arial" charset="0"/>
              <a:buAutoNum type="arabicPeriod"/>
            </a:pPr>
            <a:r>
              <a:rPr lang="en-US" dirty="0" smtClean="0"/>
              <a:t>Market Economy and a Democracy</a:t>
            </a:r>
          </a:p>
          <a:p>
            <a:pPr marL="514350" indent="-514350">
              <a:spcAft>
                <a:spcPts val="0"/>
              </a:spcAft>
              <a:buFont typeface="Arial" charset="0"/>
              <a:buAutoNum type="arabicPeriod"/>
            </a:pPr>
            <a:r>
              <a:rPr lang="en-US" dirty="0" smtClean="0"/>
              <a:t>Command Economy and Democracy</a:t>
            </a:r>
            <a:endParaRPr lang="en-US" dirty="0"/>
          </a:p>
        </p:txBody>
      </p:sp>
      <p:sp>
        <p:nvSpPr>
          <p:cNvPr id="8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TPCountdown"/>
          <p:cNvGrpSpPr/>
          <p:nvPr>
            <p:custDataLst>
              <p:tags r:id="rId5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9" name="CountdownShape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untdownText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latin typeface="Tahoma"/>
                </a:rPr>
                <a:t>35</a:t>
              </a:r>
              <a:endParaRPr lang="en-US" sz="2400" b="1"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pPr lvl="0" algn="l"/>
            <a:r>
              <a:rPr lang="en-US" sz="3200" dirty="0" smtClean="0"/>
              <a:t>Which of the following is </a:t>
            </a:r>
            <a:r>
              <a:rPr lang="en-US" sz="3200" b="1" i="1" dirty="0" smtClean="0"/>
              <a:t>MOST</a:t>
            </a:r>
            <a:r>
              <a:rPr lang="en-US" sz="3200" i="1" dirty="0" smtClean="0"/>
              <a:t> </a:t>
            </a:r>
            <a:r>
              <a:rPr lang="en-US" sz="3200" b="1" i="1" dirty="0" smtClean="0"/>
              <a:t>LIKELY</a:t>
            </a:r>
            <a:r>
              <a:rPr lang="en-US" sz="3200" i="1" dirty="0" smtClean="0"/>
              <a:t> </a:t>
            </a:r>
            <a:r>
              <a:rPr lang="en-US" sz="3200" dirty="0" smtClean="0"/>
              <a:t>to be a condition of a command economy?</a:t>
            </a:r>
            <a:endParaRPr lang="en-US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 system          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model           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industry           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Government allocation of resources</a:t>
            </a:r>
            <a:endParaRPr lang="en-US" dirty="0"/>
          </a:p>
        </p:txBody>
      </p:sp>
      <p:sp>
        <p:nvSpPr>
          <p:cNvPr id="10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TPCountdown"/>
          <p:cNvGrpSpPr/>
          <p:nvPr>
            <p:custDataLst>
              <p:tags r:id="rId5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11" name="CountdownShape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untdownText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latin typeface="Tahoma"/>
                </a:rPr>
                <a:t>35</a:t>
              </a:r>
              <a:endParaRPr lang="en-US" sz="2400" b="1">
                <a:latin typeface="Tahoma"/>
              </a:endParaRPr>
            </a:p>
          </p:txBody>
        </p:sp>
      </p:grpSp>
      <p:sp>
        <p:nvSpPr>
          <p:cNvPr id="14" name="CAI1"/>
          <p:cNvSpPr/>
          <p:nvPr>
            <p:custDataLst>
              <p:tags r:id="rId6"/>
            </p:custDataLst>
          </p:nvPr>
        </p:nvSpPr>
        <p:spPr>
          <a:xfrm>
            <a:off x="1037589" y="3304032"/>
            <a:ext cx="2198689" cy="1560576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0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lvl="0" algn="l"/>
            <a:r>
              <a:rPr lang="en-US" sz="3200" dirty="0" smtClean="0"/>
              <a:t>A </a:t>
            </a:r>
            <a:r>
              <a:rPr lang="en-US" sz="3200" u="sng" dirty="0" smtClean="0"/>
              <a:t>set of rules </a:t>
            </a:r>
            <a:r>
              <a:rPr lang="en-US" sz="3200" dirty="0" smtClean="0"/>
              <a:t>that help a nation decide how to best distribute its resources to satisfy people’s</a:t>
            </a:r>
            <a:br>
              <a:rPr lang="en-US" sz="3200" dirty="0" smtClean="0"/>
            </a:br>
            <a:r>
              <a:rPr lang="en-US" sz="3200" dirty="0" smtClean="0"/>
              <a:t>wants and needs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1336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system          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model           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industry           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allocation of resources</a:t>
            </a:r>
          </a:p>
        </p:txBody>
      </p:sp>
      <p:sp>
        <p:nvSpPr>
          <p:cNvPr id="9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TPCountdown"/>
          <p:cNvGrpSpPr/>
          <p:nvPr>
            <p:custDataLst>
              <p:tags r:id="rId5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10" name="CountdownShape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untdownText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latin typeface="Tahoma"/>
                </a:rPr>
                <a:t>35</a:t>
              </a:r>
              <a:endParaRPr lang="en-US" sz="2400" b="1">
                <a:latin typeface="Tahoma"/>
              </a:endParaRPr>
            </a:p>
          </p:txBody>
        </p:sp>
      </p:grpSp>
      <p:sp>
        <p:nvSpPr>
          <p:cNvPr id="13" name="CAI1"/>
          <p:cNvSpPr/>
          <p:nvPr>
            <p:custDataLst>
              <p:tags r:id="rId6"/>
            </p:custDataLst>
          </p:nvPr>
        </p:nvSpPr>
        <p:spPr>
          <a:xfrm>
            <a:off x="223520" y="2276686"/>
            <a:ext cx="292099" cy="2921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9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Which would be a characteristic of a market economy?</a:t>
            </a:r>
            <a:endParaRPr lang="en-US" dirty="0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Government control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Shortages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Profit motive 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A lack of incentives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Totalitarian Government</a:t>
            </a:r>
            <a:endParaRPr lang="en-US" dirty="0"/>
          </a:p>
        </p:txBody>
      </p:sp>
      <p:sp>
        <p:nvSpPr>
          <p:cNvPr id="9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TPCountdown"/>
          <p:cNvGrpSpPr/>
          <p:nvPr>
            <p:custDataLst>
              <p:tags r:id="rId5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10" name="CountdownShape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untdownText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latin typeface="Tahoma"/>
                </a:rPr>
                <a:t>35</a:t>
              </a:r>
              <a:endParaRPr lang="en-US" sz="2400" b="1"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Which goes with which?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432300" y="2679700"/>
          <a:ext cx="4724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Chart" r:id="rId7" imgW="4724400" imgH="4114800" progId="MSGraph.Chart.8">
                  <p:embed followColorScheme="full"/>
                </p:oleObj>
              </mc:Choice>
              <mc:Fallback>
                <p:oleObj name="Chart" r:id="rId7" imgW="4724400" imgH="41148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2679700"/>
                        <a:ext cx="47244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Font typeface="Arial" charset="0"/>
              <a:buAutoNum type="arabicPeriod"/>
            </a:pPr>
            <a:r>
              <a:rPr lang="en-US" dirty="0" smtClean="0"/>
              <a:t>Market economy and Karl Marx</a:t>
            </a:r>
          </a:p>
          <a:p>
            <a:pPr marL="514350" indent="-514350">
              <a:spcAft>
                <a:spcPts val="0"/>
              </a:spcAft>
              <a:buFont typeface="Arial" charset="0"/>
              <a:buAutoNum type="arabicPeriod"/>
            </a:pPr>
            <a:r>
              <a:rPr lang="en-US" dirty="0" smtClean="0"/>
              <a:t>Command economy and communism.</a:t>
            </a:r>
          </a:p>
          <a:p>
            <a:pPr marL="514350" indent="-514350">
              <a:spcAft>
                <a:spcPts val="0"/>
              </a:spcAft>
              <a:buFont typeface="Arial" charset="0"/>
              <a:buAutoNum type="arabicPeriod"/>
            </a:pPr>
            <a:r>
              <a:rPr lang="en-US" dirty="0" smtClean="0"/>
              <a:t>Market Economy and a Dictatorship</a:t>
            </a:r>
          </a:p>
          <a:p>
            <a:pPr marL="514350" indent="-514350">
              <a:spcAft>
                <a:spcPts val="0"/>
              </a:spcAft>
              <a:buFont typeface="Arial" charset="0"/>
              <a:buAutoNum type="arabicPeriod"/>
            </a:pPr>
            <a:r>
              <a:rPr lang="en-US" dirty="0" smtClean="0"/>
              <a:t>Command Economy and Democracy</a:t>
            </a:r>
            <a:endParaRPr lang="en-US" dirty="0"/>
          </a:p>
        </p:txBody>
      </p:sp>
      <p:sp>
        <p:nvSpPr>
          <p:cNvPr id="8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TPCountdown"/>
          <p:cNvGrpSpPr/>
          <p:nvPr>
            <p:custDataLst>
              <p:tags r:id="rId5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9" name="CountdownShape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untdownText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latin typeface="Tahoma"/>
                </a:rPr>
                <a:t>35</a:t>
              </a:r>
              <a:endParaRPr lang="en-US" sz="2400" b="1"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COMMAND OR MARKET: place the following in the Venn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1.  A man gets a loan from a bank and opens his own business.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2. The government heavily taxes business owners.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3. The government offers welfare programs to help the people.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4. There is a big gap between the rich and poor because people have the chance to make money.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5. The government makes most of the decisions about the economy.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6. The economy is driven by people making choices for themselves.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7. People are motivated by the fact they can keep all the profit they make from their business.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8.  The government tries to close the gap between the rich and the poor.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9.  The government regulates businesses so they do no rip off consumers.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According to Adam Smith, what is the main thing that individuals should be concerned about in order to make society run smoothly? </a:t>
            </a:r>
          </a:p>
          <a:p>
            <a:r>
              <a:rPr lang="en-US" sz="2800" dirty="0"/>
              <a:t>Do you agree that people act mainly in their own interest? Do you think this is human nature? </a:t>
            </a:r>
          </a:p>
          <a:p>
            <a:r>
              <a:rPr lang="en-US" sz="2800" dirty="0"/>
              <a:t>What are the main characteristics of a capitalist economy? </a:t>
            </a:r>
          </a:p>
          <a:p>
            <a:r>
              <a:rPr lang="en-US" sz="2800" dirty="0"/>
              <a:t>How do you think Adam Smith would view the large corporations of the modern world?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81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Local Settings\Temporary Internet Files\Content.IE5\P1EZNCO6\MPj044238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91440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ECONOMIC SYSTEMS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Command vs. Market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DO THE FOLLOWING HAVE IN COMMON?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Basketball Team</a:t>
            </a:r>
          </a:p>
          <a:p>
            <a:r>
              <a:rPr lang="en-US" dirty="0" smtClean="0"/>
              <a:t>Flea Market</a:t>
            </a:r>
          </a:p>
          <a:p>
            <a:r>
              <a:rPr lang="en-US" dirty="0" smtClean="0"/>
              <a:t>Human Body</a:t>
            </a:r>
          </a:p>
          <a:p>
            <a:r>
              <a:rPr lang="en-US" dirty="0" smtClean="0"/>
              <a:t>Assembly Line</a:t>
            </a:r>
          </a:p>
          <a:p>
            <a:r>
              <a:rPr lang="en-US" dirty="0" smtClean="0"/>
              <a:t>Governments</a:t>
            </a:r>
          </a:p>
          <a:p>
            <a:r>
              <a:rPr lang="en-US" dirty="0" smtClean="0"/>
              <a:t>Telephones</a:t>
            </a:r>
          </a:p>
          <a:p>
            <a:endParaRPr lang="en-US" dirty="0" smtClean="0"/>
          </a:p>
        </p:txBody>
      </p:sp>
      <p:pic>
        <p:nvPicPr>
          <p:cNvPr id="14339" name="Picture 2" descr="C:\Documents and Settings\Administrator\Local Settings\Temporary Internet Files\Content.IE5\LFN3LT0E\MPj043324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3657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group of individual parts that work together to form a whole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are the different “parts” of the economy?</a:t>
            </a:r>
          </a:p>
        </p:txBody>
      </p:sp>
      <p:pic>
        <p:nvPicPr>
          <p:cNvPr id="15363" name="Picture 2" descr="C:\Documents and Settings\Administrator\Local Settings\Temporary Internet Files\Content.IE5\BFVTWX6M\MPj043319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038600"/>
            <a:ext cx="64008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Economic System (C1)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Examples-  Eskimos, the Island of Mocha, Amish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bp1.blogger.com/_FmfeFXB5nTo/R1SK5K6P9KI/AAAAAAAAAkM/9_QMQXRAEMo/s1600-R/DSCN0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4330699" cy="527367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Economic System (C2)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Mainly a gathering, fishing or hunting society.</a:t>
            </a:r>
          </a:p>
          <a:p>
            <a:r>
              <a:rPr lang="en-US" dirty="0" smtClean="0"/>
              <a:t>No Technology</a:t>
            </a:r>
          </a:p>
          <a:p>
            <a:r>
              <a:rPr lang="en-US" dirty="0" smtClean="0"/>
              <a:t>Very family oriented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amish-fa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00200"/>
            <a:ext cx="4286250" cy="3352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ANSWERNOWSTYLE" val="-1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True"/>
  <p:tag name="DELIMITERS" val="3.1"/>
  <p:tag name="COUNTDOWNSECONDS" val="35"/>
  <p:tag name="LUIDIAENABLED" val="False"/>
  <p:tag name="INCLUDESESSION" val="True"/>
  <p:tag name="EXPANDSHOWBAR" val="True"/>
  <p:tag name="TPVERSION" val="5"/>
  <p:tag name="TPFULLVERSION" val="5.0.0.2212"/>
  <p:tag name="PPTVERSION" val="12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E549D1B71544C0BAEF2853C896AFC54"/>
  <p:tag name="SLIDEID" val="DE549D1B71544C0BAEF2853C896AFC54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 Which of the following would apply to laissez-faire economics? "/>
  <p:tag name="ANSWERSALIAS" val="A.  The government puts in strict regulations to protect the consumer.|smicln| Businesses an consumers are free to make their own choice.|smicln|Taxes are paid by businesses to help  pay for government programs.|smicln| All of the above."/>
  <p:tag name="COUNTDOWNSECONDS" val="35"/>
  <p:tag name="VALUES" val="Incorrect|smicln|Correct|smicln|Incorrect|smicln|Incorrect"/>
  <p:tag name="RESTORECOUNTDOWNTIMER" val="True"/>
  <p:tag name="COUNTDOWNHEIGHT" val="90"/>
  <p:tag name="COUNTDOWNWIDTH" val="70"/>
  <p:tag name="RESPONSESGATHERED" val="True"/>
  <p:tag name="TOTALRESPONSES" val="26"/>
  <p:tag name="RESPONSECOUNT" val="26"/>
  <p:tag name="SLICED" val="False"/>
  <p:tag name="RESPONSES" val="2;2;2;4;2;2;2;2;2;2;3;2;2;2;4;-;2;2;2;2;2;2;-;2;-;2;2;2;1;"/>
  <p:tag name="CHARTSTRINGSTD" val="1 22 1 2"/>
  <p:tag name="CHARTSTRINGREV" val="2 1 22 1"/>
  <p:tag name="CHARTSTRINGSTDPER" val="0.0384615384615385 0.846153846153846 0.0384615384615385 0.0769230769230769"/>
  <p:tag name="CHARTSTRINGREVPER" val="0.0769230769230769 0.0384615384615385 0.846153846153846 0.0384615384615385"/>
  <p:tag name="ANONYMOUSTEMP" val="False"/>
  <p:tag name="AUTOOPENPOLL" val="True"/>
  <p:tag name="LIVECHARTING" val="False"/>
  <p:tag name="TYPE" val="MultiChoiceSlide"/>
  <p:tag name="TPQUESTIONXML" val="﻿&lt;?xml version=&quot;1.0&quot; encoding=&quot;utf-8&quot;?&gt;&#10;&lt;questionlist&gt;&#10;    &lt;properties&gt;&#10;        &lt;guid&gt;764AFFA20ADE4F63AD608F83D8B8DF9F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BE0B23AA8E5460B8B5CAD0D0561FB6C&lt;/guid&gt;&#10;            &lt;repollguid&gt;685C6D461C5F453093C4FCD7A0444BE0&lt;/repollguid&gt;&#10;            &lt;sourceid&gt;5EBC23D23B454D918F1106929E6FC6B8&lt;/sourceid&gt;&#10;            &lt;questiontext&gt;Which of the following would apply to market economy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AD41FA78D264F2D8EC6087C02CC5F24&lt;/guid&gt;&#10;                    &lt;answertext&gt;A.  The government puts in strict regulations to protect the consumer. &lt;/answertext&gt;&#10;                    &lt;valuetype&gt;-1&lt;/valuetype&gt;&#10;                &lt;/answer&gt;&#10;                &lt;answer&gt;&#10;                    &lt;guid&gt;51D0CF04F6284323BCDD453286FE95AF&lt;/guid&gt;&#10;                    &lt;answertext&gt; Businesses an consumers are free to make their own choice. &lt;/answertext&gt;&#10;                    &lt;valuetype&gt;1&lt;/valuetype&gt;&#10;                &lt;/answer&gt;&#10;                &lt;answer&gt;&#10;                    &lt;guid&gt;2212297E870F47D09EEEABCE84BBEA09&lt;/guid&gt;&#10;                    &lt;answertext&gt;Taxes are paid by businesses to help  pay for government programs. &lt;/answertext&gt;&#10;                    &lt;valuetype&gt;-1&lt;/valuetype&gt;&#10;                &lt;/answer&gt;&#10;                &lt;answer&gt;&#10;                    &lt;guid&gt;88AA563FD9B4478DB24E2AF32438A724&lt;/guid&gt;&#10;                    &lt;answertext&gt; All of the above.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0,0,0,0,0,0,0,0,0,0,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16"/>
  <p:tag name="FONTSIZE" val="32"/>
  <p:tag name="BULLETTYPE" val="ppBulletArabicPeriod"/>
  <p:tag name="ANSWERTEXT" val="A.  The government puts in strict regulations to protect the consumer.&#10; Businesses an consumers are free to make their own choice.&#10;Taxes are paid by businesses to help  pay for government programs.&#10; All of the above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TPCOUNTDOWNSOUND" val=""/>
  <p:tag name="TPCOUNTDOWNSECONDS" val="3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E549D1B71544C0BAEF2853C896AFC5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A5F91F3EA21B4C4F92568784BE43BAA7"/>
  <p:tag name="QUESTIONALIAS" val="Who developed the theory of capitalism?"/>
  <p:tag name="ANSWERSALIAS" val="  Adam Smith|smicln|   John Locke|smicln|  James Madison|smicln| Karl Marx"/>
  <p:tag name="VALUES" val="Correct|smicln|Incorrect|smicln|Incorrect|smicln|Incorrect"/>
  <p:tag name="COUNTDOWNSECONDS" val="35"/>
  <p:tag name="RESTORECOUNTDOWNTIMER" val="True"/>
  <p:tag name="COUNTDOWNHEIGHT" val="90"/>
  <p:tag name="COUNTDOWNWIDTH" val="70"/>
  <p:tag name="RESPONSESGATHERED" val="True"/>
  <p:tag name="TOTALRESPONSES" val="28"/>
  <p:tag name="RESPONSECOUNT" val="28"/>
  <p:tag name="SLICED" val="False"/>
  <p:tag name="RESPONSES" val="1;1;1;1;1;4;4;1;4;1;1;1;4;1;1;4;4;1;1;1;4;2;1;1;-;4;4;1;4;"/>
  <p:tag name="CHARTSTRINGSTD" val="17 1 0 10"/>
  <p:tag name="CHARTSTRINGREV" val="10 0 1 17"/>
  <p:tag name="CHARTSTRINGSTDPER" val="0.607142857142857 0.0357142857142857 0 0.357142857142857"/>
  <p:tag name="CHARTSTRINGREVPER" val="0.357142857142857 0 0.0357142857142857 0.607142857142857"/>
  <p:tag name="ANONYMOUSTEMP" val="False"/>
  <p:tag name="AUTOOPENPOLL" val="True"/>
  <p:tag name="LIVECHARTING" val="False"/>
  <p:tag name="TYPE" val="MultiChoiceSlide"/>
  <p:tag name="TPQUESTIONXML" val="﻿&lt;?xml version=&quot;1.0&quot; encoding=&quot;utf-8&quot;?&gt;&#10;&lt;questionlist&gt;&#10;    &lt;properties&gt;&#10;        &lt;guid&gt;E0D0CD86B57E4B5BB1A11D2B218C0BAD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1FC98BF0A9F41F9BA21AA677098A5C1&lt;/guid&gt;&#10;            &lt;repollguid&gt;8DF40A554DCD42F497410A88954A4DD2&lt;/repollguid&gt;&#10;            &lt;sourceid&gt;1E58AC64EC164438AD371BBB90A789BD&lt;/sourceid&gt;&#10;            &lt;questiontext&gt;Who developed the theory of capitalism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72A43775FBA14DFE918CF7253282EBF1&lt;/guid&gt;&#10;                    &lt;answertext&gt;  Adam Smith &lt;/answertext&gt;&#10;                    &lt;valuetype&gt;1&lt;/valuetype&gt;&#10;                &lt;/answer&gt;&#10;                &lt;answer&gt;&#10;                    &lt;guid&gt;EEB98CECD29F4A0C814EA6739A5CAA55&lt;/guid&gt;&#10;                    &lt;answertext&gt;   John Locke &lt;/answertext&gt;&#10;                    &lt;valuetype&gt;-1&lt;/valuetype&gt;&#10;                &lt;/answer&gt;&#10;                &lt;answer&gt;&#10;                    &lt;guid&gt;B53EC99144754D96AFA99DFD9DB88F40&lt;/guid&gt;&#10;                    &lt;answertext&gt;  James Madison &lt;/answertext&gt;&#10;                    &lt;valuetype&gt;-1&lt;/valuetype&gt;&#10;                &lt;/answer&gt;&#10;                &lt;answer&gt;&#10;                    &lt;guid&gt;C5330AB1C7094398B093E8133DF6D97F&lt;/guid&gt;&#10;                    &lt;answertext&gt; Karl Marx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0,0,0,0,0,0,0,0,0,0,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3"/>
  <p:tag name="FONTSIZE" val="32"/>
  <p:tag name="BULLETTYPE" val="ppBulletArabicPeriod"/>
  <p:tag name="ANSWERTEXT" val="  Adam Smith&#10;   John Locke&#10;  James Madison&#10; Karl Marx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TPCOUNTDOWNSOUND" val=""/>
  <p:tag name="TPCOUNTDOWNSECONDS" val="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E549D1B71544C0BAEF2853C896AFC5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D3D83506790B42EA91AC27B40226BD2C"/>
  <p:tag name="QUESTIONALIAS" val="Which of the following BEST          describes a traditional economy?"/>
  <p:tag name="ANSWERSALIAS" val="Buyers have many choices in the market.|smicln|The economy is based on the “way things have always been done.”|smicln|The government keeps the profit made by business.|smicln|There are more sellers than buyers."/>
  <p:tag name="VALUES" val="Incorrect|smicln|Correct|smicln|Incorrect|smicln|Incorrect"/>
  <p:tag name="COUNTDOWNSECONDS" val="35"/>
  <p:tag name="RESTORECOUNTDOWNTIMER" val="True"/>
  <p:tag name="COUNTDOWNHEIGHT" val="90"/>
  <p:tag name="COUNTDOWNWIDTH" val="70"/>
  <p:tag name="RESPONSESGATHERED" val="True"/>
  <p:tag name="TOTALRESPONSES" val="28"/>
  <p:tag name="RESPONSECOUNT" val="28"/>
  <p:tag name="SLICED" val="False"/>
  <p:tag name="RESPONSES" val="2;2;2;2;2;2;2;2;2;3;2;2;2;2;2;3;2;2;3;3;2;2;2;2;-;4;2;2;2;"/>
  <p:tag name="CHARTSTRINGSTD" val="0 23 4 1"/>
  <p:tag name="CHARTSTRINGREV" val="1 4 23 0"/>
  <p:tag name="CHARTSTRINGSTDPER" val="0 0.821428571428571 0.142857142857143 0.0357142857142857"/>
  <p:tag name="CHARTSTRINGREVPER" val="0.0357142857142857 0.142857142857143 0.821428571428571 0"/>
  <p:tag name="ANONYMOUSTEMP" val="False"/>
  <p:tag name="AUTOOPENPOLL" val="True"/>
  <p:tag name="LIVECHARTING" val="False"/>
  <p:tag name="TYPE" val="MultiChoiceSlide"/>
  <p:tag name="TPQUESTIONXML" val="﻿&lt;?xml version=&quot;1.0&quot; encoding=&quot;utf-8&quot;?&gt;&#10;&lt;questionlist&gt;&#10;    &lt;properties&gt;&#10;        &lt;guid&gt;5701EA8760684D6196DF33F6A0356A96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0E57A4EED914FF1836EEA5E16DAE24A&lt;/guid&gt;&#10;            &lt;repollguid&gt;AC3C9BE436A04D8B8B895AB8BE8A0EF8&lt;/repollguid&gt;&#10;            &lt;sourceid&gt;1A0F0A9729D042CD9255107DDE047AF3&lt;/sourceid&gt;&#10;            &lt;questiontext&gt;Which of the following BEST         describes a traditional economy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0F701FCC70F2419A874B1878BD94880E&lt;/guid&gt;&#10;                    &lt;answertext&gt;Buyers have many choices in the market. &lt;/answertext&gt;&#10;                    &lt;valuetype&gt;-1&lt;/valuetype&gt;&#10;                &lt;/answer&gt;&#10;                &lt;answer&gt;&#10;                    &lt;guid&gt;2BC46B921792422E8B3FC1DB694E9D55&lt;/guid&gt;&#10;                    &lt;answertext&gt;The economy is based on the “way things have always been done.” &lt;/answertext&gt;&#10;                    &lt;valuetype&gt;1&lt;/valuetype&gt;&#10;                &lt;/answer&gt;&#10;                &lt;answer&gt;&#10;                    &lt;guid&gt;255FEA0F4D0A4E2B88680F3A1C44BF84&lt;/guid&gt;&#10;                    &lt;answertext&gt;The government keeps the profit made by business. &lt;/answertext&gt;&#10;                    &lt;valuetype&gt;-1&lt;/valuetype&gt;&#10;                &lt;/answer&gt;&#10;                &lt;answer&gt;&#10;                    &lt;guid&gt;E83A1AB6851E42A3AFFE6A9C129A508B&lt;/guid&gt;&#10;                    &lt;answertext&gt;There are more sellers than buyers.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0,0,0,0,0,0,0,0,0,0,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89"/>
  <p:tag name="FONTSIZE" val="36"/>
  <p:tag name="BULLETTYPE" val="ppBulletArabicPeriod"/>
  <p:tag name="ANSWERTEXT" val="Buyers have many choices in the market.&#10;The economy is based on the “way things have always been done.”&#10;The government keeps the profit made by business.&#10;There are more sellers than buyers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TPCOUNTDOWNSOUND" val=""/>
  <p:tag name="TPCOUNTDOWNSECONDS" val="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E549D1B71544C0BAEF2853C896AFC5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A48D6B53D13C470D8C4550B40382B10A"/>
  <p:tag name="QUESTIONALIAS" val="Which of the following BEST describes why countries are  interdependent  (trade with other countries )societies?"/>
  <p:tag name="ANSWERSALIAS" val="No country can survive on its own because of lack of resources.|smicln|Countries must trade to fulfill their wants and needs.|smicln|Many countries need the assistance of  larger countries to stay strong.|smicln|   All of the above."/>
  <p:tag name="VALUES" val="Incorrect|smicln|Incorrect|smicln|Incorrect|smicln|Correct"/>
  <p:tag name="COUNTDOWNSECONDS" val="35"/>
  <p:tag name="RESTORECOUNTDOWNTIMER" val="True"/>
  <p:tag name="COUNTDOWNHEIGHT" val="90"/>
  <p:tag name="COUNTDOWNWIDTH" val="70"/>
  <p:tag name="RESPONSESGATHERED" val="True"/>
  <p:tag name="TOTALRESPONSES" val="27"/>
  <p:tag name="RESPONSECOUNT" val="27"/>
  <p:tag name="SLICED" val="False"/>
  <p:tag name="RESPONSES" val="4;4;4;4;4;4;4;4;4;4;2;4;1;4;4;4;4;4;3;3;2;4;4;4;-;4;4;-;4;"/>
  <p:tag name="CHARTSTRINGSTD" val="1 2 2 22"/>
  <p:tag name="CHARTSTRINGREV" val="22 2 2 1"/>
  <p:tag name="CHARTSTRINGSTDPER" val="0.037037037037037 0.0740740740740741 0.0740740740740741 0.814814814814815"/>
  <p:tag name="CHARTSTRINGREVPER" val="0.814814814814815 0.0740740740740741 0.0740740740740741 0.037037037037037"/>
  <p:tag name="ANONYMOUSTEMP" val="False"/>
  <p:tag name="AUTOOPENPOLL" val="True"/>
  <p:tag name="LIVECHARTING" val="False"/>
  <p:tag name="TYPE" val="MultiChoiceSlide"/>
  <p:tag name="TPQUESTIONXML" val="﻿&lt;?xml version=&quot;1.0&quot; encoding=&quot;utf-8&quot;?&gt;&#10;&lt;questionlist&gt;&#10;    &lt;properties&gt;&#10;        &lt;guid&gt;C59EF3742D464716A4BF9A7CDE845191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FCF69BCCB014F329D9D9CDE25B90566&lt;/guid&gt;&#10;            &lt;repollguid&gt;682C77929C2E476A8A913E714E9FA6FE&lt;/repollguid&gt;&#10;            &lt;sourceid&gt;DB520909326D47E0B4DF48012247033B&lt;/sourceid&gt;&#10;            &lt;questiontext&gt;Which of the following BEST describes why countries are  interdependent  (trade with other countries )societies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543F4404BEF74BC0A6F1EF7E31384C14&lt;/guid&gt;&#10;                    &lt;answertext&gt;No country can survive on its own because of lack of resources. &lt;/answertext&gt;&#10;                    &lt;valuetype&gt;-1&lt;/valuetype&gt;&#10;                &lt;/answer&gt;&#10;                &lt;answer&gt;&#10;                    &lt;guid&gt;D57C2A4B667E4C059897479F84A49E72&lt;/guid&gt;&#10;                    &lt;answertext&gt;Countries must trade to fulfill their wants and needs. &lt;/answertext&gt;&#10;                    &lt;valuetype&gt;-1&lt;/valuetype&gt;&#10;                &lt;/answer&gt;&#10;                &lt;answer&gt;&#10;                    &lt;guid&gt;121FE848CE524139BE9C2D9DF617542A&lt;/guid&gt;&#10;                    &lt;answertext&gt;Many countries need the assistance of  larger countries to stay strong. &lt;/answertext&gt;&#10;                    &lt;valuetype&gt;-1&lt;/valuetype&gt;&#10;                &lt;/answer&gt;&#10;                &lt;answer&gt;&#10;                    &lt;guid&gt;8049C37F03EE472189E35469C2970AC4&lt;/guid&gt;&#10;                    &lt;answertext&gt;   All of the above.&lt;/answertext&gt;&#10;                    &lt;valuetype&gt;1&lt;/valuetype&gt;&#10;                &lt;/answer&gt;&#10;            &lt;/answers&gt;&#10;        &lt;/multichoice&gt;&#10;    &lt;/questions&gt;&#10;&lt;/questionlist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0,0,0,0,0,0,0,0,0,0,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11"/>
  <p:tag name="FONTSIZE" val="36"/>
  <p:tag name="BULLETTYPE" val="ppBulletArabicPeriod"/>
  <p:tag name="ANSWERTEXT" val="No country can survive on its own because of lack of resources.&#10;Countries must trade to fulfill their wants and needs.&#10;Many countries need the assistance of  larger countries to stay strong.&#10;   All of the above.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TPCOUNTDOWNSOUND" val=""/>
  <p:tag name="TPCOUNTDOWNSECONDS" val="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E549D1B71544C0BAEF2853C896AFC5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46B5EE05F450473996153E4F899F29BA"/>
  <p:tag name="QUESTIONALIAS" val="Which of the following BEST      describes the study of economics?"/>
  <p:tag name="ANSWERSALIAS" val="  The study of how individuals make choices in a world of scarce  resources.|smicln| The study of how businesses make a   profit.|smicln|  The study of how household’s make budgets.|smicln| The study of how government’s control the money supply."/>
  <p:tag name="VALUES" val="Correct|smicln|Incorrect|smicln|Incorrect|smicln|Incorrect"/>
  <p:tag name="COUNTDOWNSECONDS" val="35"/>
  <p:tag name="RESTORECOUNTDOWNTIMER" val="True"/>
  <p:tag name="COUNTDOWNHEIGHT" val="90"/>
  <p:tag name="COUNTDOWNWIDTH" val="70"/>
  <p:tag name="RESPONSESGATHERED" val="True"/>
  <p:tag name="TOTALRESPONSES" val="27"/>
  <p:tag name="RESPONSECOUNT" val="27"/>
  <p:tag name="SLICED" val="False"/>
  <p:tag name="RESPONSES" val="1;1;1;1;-;1;1;1;2;4;1;1;4;2;1;1;4;1;1;1;4;1;1;1;-;4;1;1;1;"/>
  <p:tag name="CHARTSTRINGSTD" val="20 2 0 5"/>
  <p:tag name="CHARTSTRINGREV" val="5 0 2 20"/>
  <p:tag name="CHARTSTRINGSTDPER" val="0.740740740740741 0.0740740740740741 0 0.185185185185185"/>
  <p:tag name="CHARTSTRINGREVPER" val="0.185185185185185 0 0.0740740740740741 0.740740740740741"/>
  <p:tag name="ANONYMOUSTEMP" val="False"/>
  <p:tag name="AUTOOPENPOLL" val="True"/>
  <p:tag name="LIVECHARTING" val="False"/>
  <p:tag name="TYPE" val="MultiChoiceSlide"/>
  <p:tag name="TPQUESTIONXML" val="﻿&lt;?xml version=&quot;1.0&quot; encoding=&quot;utf-8&quot;?&gt;&#10;&lt;questionlist&gt;&#10;    &lt;properties&gt;&#10;        &lt;guid&gt;4AD99125B64D4505A079BF787AFC8742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76D92F7BB664B02AA0CA1BECFC6AD05&lt;/guid&gt;&#10;            &lt;repollguid&gt;03E6A3888F044B8C90B9D1668C0FD9A7&lt;/repollguid&gt;&#10;            &lt;sourceid&gt;172A1501245F4F14BE6C1FAC96C7584A&lt;/sourceid&gt;&#10;            &lt;questiontext&gt;Which of the following BEST      describes the study of economics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5FD4B18693014B43B94B35FCE0C8CACA&lt;/guid&gt;&#10;                    &lt;answertext&gt;  The study of how individuals make choices in a world of scarce  resources. &lt;/answertext&gt;&#10;                    &lt;valuetype&gt;1&lt;/valuetype&gt;&#10;                &lt;/answer&gt;&#10;                &lt;answer&gt;&#10;                    &lt;guid&gt;1088B0FC72F94DFE9D33F7B61829D938&lt;/guid&gt;&#10;                    &lt;answertext&gt; The study of how businesses make a   profit. &lt;/answertext&gt;&#10;                    &lt;valuetype&gt;-1&lt;/valuetype&gt;&#10;                &lt;/answer&gt;&#10;                &lt;answer&gt;&#10;                    &lt;guid&gt;4F330235C51E4350A2579A01B6AE3E13&lt;/guid&gt;&#10;                    &lt;answertext&gt;  The study of how household’s make budgets. &lt;/answertext&gt;&#10;                    &lt;valuetype&gt;-1&lt;/valuetype&gt;&#10;                &lt;/answer&gt;&#10;                &lt;answer&gt;&#10;                    &lt;guid&gt;2067272F18AF4935933268DD07A79879&lt;/guid&gt;&#10;                    &lt;answertext&gt; The study of how government’s control the money supply.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0,0,0,0,0,0,0,0,0,0,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24"/>
  <p:tag name="FONTSIZE" val="26"/>
  <p:tag name="BULLETTYPE" val="ppBulletArabicPeriod"/>
  <p:tag name="ANSWERTEXT" val="  The study of how individuals make choices in a world of scarce  resources.&#10; The study of how businesses make a   profit.&#10;  The study of how household’s make budgets.&#10; The study of how government’s control the money supply.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TPCOUNTDOWNSOUND" val=""/>
  <p:tag name="TPCOUNTDOWNSECONDS" val="3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E549D1B71544C0BAEF2853C896AFC5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B999E89D6FE2451B92111BBEF69A03ED"/>
  <p:tag name="QUESTIONALIAS" val="Why is profit so important in a capitalist economy?"/>
  <p:tag name="ANSWERSALIAS" val="It is the major incentive for starting a business.|smicln|Without profit, a business can’t pay off its expenses.|smicln|Profit is what business owners use to pay their rent or mortgage.|smicln|None of the above."/>
  <p:tag name="VALUES" val="Correct|smicln|Incorrect|smicln|Incorrect|smicln|Incorrect"/>
  <p:tag name="COUNTDOWNSECONDS" val="35"/>
  <p:tag name="RESTORECOUNTDOWNTIMER" val="True"/>
  <p:tag name="COUNTDOWNHEIGHT" val="90"/>
  <p:tag name="COUNTDOWNWIDTH" val="70"/>
  <p:tag name="RESPONSESGATHERED" val="True"/>
  <p:tag name="TOTALRESPONSES" val="27"/>
  <p:tag name="RESPONSECOUNT" val="27"/>
  <p:tag name="SLICED" val="False"/>
  <p:tag name="RESPONSES" val="2;2;4;1;1;2;2;4;2;2;1;1;1;4;2;4;4;2;2;2;4;1;1;2;-;3;2;-;3;"/>
  <p:tag name="CHARTSTRINGSTD" val="7 12 2 6"/>
  <p:tag name="CHARTSTRINGREV" val="6 2 12 7"/>
  <p:tag name="CHARTSTRINGSTDPER" val="0.259259259259259 0.444444444444444 0.0740740740740741 0.222222222222222"/>
  <p:tag name="CHARTSTRINGREVPER" val="0.222222222222222 0.0740740740740741 0.444444444444444 0.259259259259259"/>
  <p:tag name="ANONYMOUSTEMP" val="False"/>
  <p:tag name="AUTOOPENPOLL" val="True"/>
  <p:tag name="LIVECHARTING" val="False"/>
  <p:tag name="TYPE" val="MultiChoiceSlide"/>
  <p:tag name="TPQUESTIONXML" val="﻿&lt;?xml version=&quot;1.0&quot; encoding=&quot;utf-8&quot;?&gt;&#10;&lt;questionlist&gt;&#10;    &lt;properties&gt;&#10;        &lt;guid&gt;8481BEB8259041B48D3013B526016FBC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43804118E534DF69BD20C975662A883&lt;/guid&gt;&#10;            &lt;repollguid&gt;AFBAAD1376A24890A743816B3D2DA9E8&lt;/repollguid&gt;&#10;            &lt;sourceid&gt;3DC01607D3FF40509BC419512C6EF0D7&lt;/sourceid&gt;&#10;            &lt;questiontext&gt;Why is profit so important in a capitalist economy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B0A87BFF1249414A96BDFAD76DA6E463&lt;/guid&gt;&#10;                    &lt;answertext&gt;It is the major incentive for starting a business. &lt;/answertext&gt;&#10;                    &lt;valuetype&gt;1&lt;/valuetype&gt;&#10;                &lt;/answer&gt;&#10;                &lt;answer&gt;&#10;                    &lt;guid&gt;44A13849552C45198E3B6119C24911AB&lt;/guid&gt;&#10;                    &lt;answertext&gt;Without profit, a business can’t pay off its expenses. &lt;/answertext&gt;&#10;                    &lt;valuetype&gt;-1&lt;/valuetype&gt;&#10;                &lt;/answer&gt;&#10;                &lt;answer&gt;&#10;                    &lt;guid&gt;D45037478EE34A289E155962AF79C527&lt;/guid&gt;&#10;                    &lt;answertext&gt;Profit is what business owners use to pay their rent or mortgage. &lt;/answertext&gt;&#10;                    &lt;valuetype&gt;-1&lt;/valuetype&gt;&#10;                &lt;/answer&gt;&#10;                &lt;answer&gt;&#10;                    &lt;guid&gt;6B59C34A8ACD433BA54E87F1DB615709&lt;/guid&gt;&#10;                    &lt;answertext&gt;None of the above.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0,0,0,0,0,0,0,0,0,0,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90"/>
  <p:tag name="FONTSIZE" val="36"/>
  <p:tag name="BULLETTYPE" val="ppBulletArabicPeriod"/>
  <p:tag name="ANSWERTEXT" val="It is the major incentive for starting a business.&#10;Without profit, a business can’t pay off its expenses.&#10;Profit is what business owners use to pay their rent or mortgage.&#10;None of the above.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TPCOUNTDOWNSOUND" val=""/>
  <p:tag name="TPCOUNTDOWNSECONDS" val="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E549D1B71544C0BAEF2853C896AFC5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5519FE0F233E49E2A746BCAAA1A82328"/>
  <p:tag name="QUESTIONALIAS" val="Many countries in Europe follow a ___________ system in which the government has a great deal of control, but the people benefit from the various social programs."/>
  <p:tag name="ANSWERSALIAS" val="capitalist         |smicln|socialist             |smicln|fascist      |smicln|communist"/>
  <p:tag name="VALUES" val="Incorrect|smicln|Incorrect|smicln|Incorrect|smicln|Correct"/>
  <p:tag name="COUNTDOWNSECONDS" val="35"/>
  <p:tag name="RESTORECOUNTDOWNTIMER" val="True"/>
  <p:tag name="COUNTDOWNHEIGHT" val="90"/>
  <p:tag name="COUNTDOWNWIDTH" val="70"/>
  <p:tag name="RESPONSESGATHERED" val="True"/>
  <p:tag name="TOTALRESPONSES" val="26"/>
  <p:tag name="RESPONSECOUNT" val="26"/>
  <p:tag name="SLICED" val="False"/>
  <p:tag name="RESPONSES" val="2;1;2;2;4;2;4;-;4;3;2;2;4;4;4;4;4;4;1;4;2;2;1;-;-;3;1;4;3;"/>
  <p:tag name="CHARTSTRINGSTD" val="4 8 3 11"/>
  <p:tag name="CHARTSTRINGREV" val="11 3 8 4"/>
  <p:tag name="CHARTSTRINGSTDPER" val="0.153846153846154 0.307692307692308 0.115384615384615 0.423076923076923"/>
  <p:tag name="CHARTSTRINGREVPER" val="0.423076923076923 0.115384615384615 0.307692307692308 0.153846153846154"/>
  <p:tag name="ANONYMOUSTEMP" val="False"/>
  <p:tag name="AUTOOPENPOLL" val="True"/>
  <p:tag name="LIVECHARTING" val="False"/>
  <p:tag name="TYPE" val="MultiChoiceSlide"/>
  <p:tag name="TPQUESTIONXML" val="﻿&lt;?xml version=&quot;1.0&quot; encoding=&quot;utf-8&quot;?&gt;&#10;&lt;questionlist&gt;&#10;    &lt;properties&gt;&#10;        &lt;guid&gt;ACB5664A55FB427A9D581A7C1077BACA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DF4A1306C7A492B8A9DE0E4747AD529&lt;/guid&gt;&#10;            &lt;repollguid&gt;D5EC42C276154A819ED70C2E5222294A&lt;/repollguid&gt;&#10;            &lt;sourceid&gt;05C547BBF25149529FC9212F83FBA79D&lt;/sourceid&gt;&#10;            &lt;questiontext&gt;Many countries in Europe follow a ___________ system in which the government has a great deal of control, but the people benefit from the various social programs.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4E9AFE358BD442A3A860ED8EB5270E9D&lt;/guid&gt;&#10;                    &lt;answertext&gt;capitalist          &lt;/answertext&gt;&#10;                    &lt;valuetype&gt;-1&lt;/valuetype&gt;&#10;                &lt;/answer&gt;&#10;                &lt;answer&gt;&#10;                    &lt;guid&gt;896AEF8EA834421C9D536587F522FB34&lt;/guid&gt;&#10;                    &lt;answertext&gt;socialist              &lt;/answertext&gt;&#10;                    &lt;valuetype&gt;-1&lt;/valuetype&gt;&#10;                &lt;/answer&gt;&#10;                &lt;answer&gt;&#10;                    &lt;guid&gt;3C99C429F7A64891A97D5026D165BB56&lt;/guid&gt;&#10;                    &lt;answertext&gt;fascist       &lt;/answertext&gt;&#10;                    &lt;valuetype&gt;-1&lt;/valuetype&gt;&#10;                &lt;/answer&gt;&#10;                &lt;answer&gt;&#10;                    &lt;guid&gt;88250CA74B27402A8ECEE5CFC237F9F4&lt;/guid&gt;&#10;                    &lt;answertext&gt;communist&lt;/answertext&gt;&#10;                    &lt;valuetype&gt;1&lt;/valuetype&gt;&#10;                &lt;/answer&gt;&#10;            &lt;/answers&gt;&#10;        &lt;/multichoice&gt;&#10;    &lt;/questions&gt;&#10;&lt;/questionlist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0,0,0,0,0,0,0,0,0,0,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6"/>
  <p:tag name="FONTSIZE" val="28"/>
  <p:tag name="BULLETTYPE" val="ppBulletArabicPeriod"/>
  <p:tag name="ANSWERTEXT" val="capitalist         &#10;socialist             &#10;fascist      &#10;communis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TPCOUNTDOWNSOUND" val=""/>
  <p:tag name="TPCOUNTDOWNSECONDS" val="3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E549D1B71544C0BAEF2853C896AFC5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9BB76626594A4D958F44AD0FE5F43145"/>
  <p:tag name="QUESTIONALIAS" val="Capitalism is an example of a ___________ economy."/>
  <p:tag name="ANSWERSALIAS" val="command          |smicln|mixed       |smicln|traditional   |smicln|market"/>
  <p:tag name="COUNTDOWNSECONDS" val="35"/>
  <p:tag name="VALUES" val="Incorrect|smicln|Incorrect|smicln|Incorrect|smicln|Correct"/>
  <p:tag name="RESTORECOUNTDOWNTIMER" val="True"/>
  <p:tag name="COUNTDOWNHEIGHT" val="90"/>
  <p:tag name="COUNTDOWNWIDTH" val="70"/>
  <p:tag name="RESPONSESGATHERED" val="True"/>
  <p:tag name="TOTALRESPONSES" val="26"/>
  <p:tag name="RESPONSECOUNT" val="26"/>
  <p:tag name="SLICED" val="False"/>
  <p:tag name="RESPONSES" val="4;4;4;3;2;3;1;-;4;4;4;4;4;1;2;1;1;4;1;4;3;4;4;-;-;3;4;4;2;"/>
  <p:tag name="CHARTSTRINGSTD" val="5 3 4 14"/>
  <p:tag name="CHARTSTRINGREV" val="14 4 3 5"/>
  <p:tag name="CHARTSTRINGSTDPER" val="0.192307692307692 0.115384615384615 0.153846153846154 0.538461538461538"/>
  <p:tag name="CHARTSTRINGREVPER" val="0.538461538461538 0.153846153846154 0.115384615384615 0.192307692307692"/>
  <p:tag name="ANONYMOUSTEMP" val="False"/>
  <p:tag name="AUTOOPENPOLL" val="True"/>
  <p:tag name="LIVECHARTING" val="False"/>
  <p:tag name="TYPE" val="MultiChoiceSlide"/>
  <p:tag name="TPQUESTIONXML" val="﻿&lt;?xml version=&quot;1.0&quot; encoding=&quot;utf-8&quot;?&gt;&#10;&lt;questionlist&gt;&#10;    &lt;properties&gt;&#10;        &lt;guid&gt;0565CAF2FDA543D0B7FB9FFE0F665991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861BA4F7712444A9C2A4BD2A0F6ECC4&lt;/guid&gt;&#10;            &lt;repollguid&gt;1EE5ADE25593427DABDA41EA64508C8F&lt;/repollguid&gt;&#10;            &lt;sourceid&gt;DDF85A2E8616486CA29440B881A57B27&lt;/sourceid&gt;&#10;            &lt;questiontext&gt;Capitalism is an example of a ___________ economy.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35D9E41B848C4928BD089E43E76AB8B9&lt;/guid&gt;&#10;                    &lt;answertext&gt;command           &lt;/answertext&gt;&#10;                    &lt;valuetype&gt;-1&lt;/valuetype&gt;&#10;                &lt;/answer&gt;&#10;                &lt;answer&gt;&#10;                    &lt;guid&gt;6BEC0116DCC642AEBFB742B2ECB71173&lt;/guid&gt;&#10;                    &lt;answertext&gt;mixed        &lt;/answertext&gt;&#10;                    &lt;valuetype&gt;-1&lt;/valuetype&gt;&#10;                &lt;/answer&gt;&#10;                &lt;answer&gt;&#10;                    &lt;guid&gt;DF849C0BC0FC4417804960A78489FD07&lt;/guid&gt;&#10;                    &lt;answertext&gt;traditional    &lt;/answertext&gt;&#10;                    &lt;valuetype&gt;-1&lt;/valuetype&gt;&#10;                &lt;/answer&gt;&#10;                &lt;answer&gt;&#10;                    &lt;guid&gt;CD2AA22609B742E9A90A263AFF9A64A9&lt;/guid&gt;&#10;                    &lt;answertext&gt;market&lt;/answertext&gt;&#10;                    &lt;valuetype&gt;1&lt;/valuetype&gt;&#10;                &lt;/answer&gt;&#10;            &lt;/answers&gt;&#10;        &lt;/multichoice&gt;&#10;    &lt;/questions&gt;&#10;&lt;/questionlist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0,0,0,0,0,0,0,0,0,0,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2"/>
  <p:tag name="FONTSIZE" val="36"/>
  <p:tag name="BULLETTYPE" val="ppBulletArabicPeriod"/>
  <p:tag name="ANSWERTEXT" val="command          &#10;mixed       &#10;traditional   &#10;marke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TPCOUNTDOWNSOUND" val=""/>
  <p:tag name="TPCOUNTDOWNSECONDS" val="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E549D1B71544C0BAEF2853C896AFC5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22254C36AE66408AACA05B2C6362541C"/>
  <p:tag name="QUESTIONALIAS" val="   Which of the following is NOT a basic question answered by an economic system?"/>
  <p:tag name="ANSWERSALIAS" val="What should be produced?           |smicln|Where the good should be produced?|smicln|How should the good be produced? |smicln|For whom should the good be produced?"/>
  <p:tag name="VALUES" val="Incorrect|smicln|Correct|smicln|Incorrect|smicln|Incorrect"/>
  <p:tag name="COUNTDOWNSECONDS" val="35"/>
  <p:tag name="RESTORECOUNTDOWNTIMER" val="True"/>
  <p:tag name="COUNTDOWNHEIGHT" val="90"/>
  <p:tag name="COUNTDOWNWIDTH" val="70"/>
  <p:tag name="RESPONSESGATHERED" val="True"/>
  <p:tag name="TOTALRESPONSES" val="27"/>
  <p:tag name="RESPONSECOUNT" val="27"/>
  <p:tag name="SLICED" val="False"/>
  <p:tag name="RESPONSES" val="2;2;2;2;2;2;2;2;2;2;4;2;2;2;2;2;2;2;2;4;2;2;2;2;-;2;2;-;2;"/>
  <p:tag name="CHARTSTRINGSTD" val="0 25 0 2"/>
  <p:tag name="CHARTSTRINGREV" val="2 0 25 0"/>
  <p:tag name="CHARTSTRINGSTDPER" val="0 0.925925925925926 0 0.0740740740740741"/>
  <p:tag name="CHARTSTRINGREVPER" val="0.0740740740740741 0 0.925925925925926 0"/>
  <p:tag name="ANONYMOUSTEMP" val="False"/>
  <p:tag name="AUTOOPENPOLL" val="True"/>
  <p:tag name="LIVECHARTING" val="False"/>
  <p:tag name="TYPE" val="MultiChoiceSlide"/>
  <p:tag name="TPQUESTIONXML" val="﻿&lt;?xml version=&quot;1.0&quot; encoding=&quot;utf-8&quot;?&gt;&#10;&lt;questionlist&gt;&#10;    &lt;properties&gt;&#10;        &lt;guid&gt;AA58930EE455429E8718E450F1672C63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3F98F1B20E24C969DA0506583A69A7C&lt;/guid&gt;&#10;            &lt;repollguid&gt;DC268D0F5A974291AB3C58EF067B48D0&lt;/repollguid&gt;&#10;            &lt;sourceid&gt;E676321996574BB4A3F112899F7E1ECF&lt;/sourceid&gt;&#10;            &lt;questiontext&gt;  Which of the following is NOT a basic question answered by an economic system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2BB2F8D08BDD4629918DCF9AB532809E&lt;/guid&gt;&#10;                    &lt;answertext&gt;What should be produced?            &lt;/answertext&gt;&#10;                    &lt;valuetype&gt;-1&lt;/valuetype&gt;&#10;                &lt;/answer&gt;&#10;                &lt;answer&gt;&#10;                    &lt;guid&gt;A7B43364232543DE94A1EED97FB57747&lt;/guid&gt;&#10;                    &lt;answertext&gt;Where the good should be produced? &lt;/answertext&gt;&#10;                    &lt;valuetype&gt;1&lt;/valuetype&gt;&#10;                &lt;/answer&gt;&#10;                &lt;answer&gt;&#10;                    &lt;guid&gt;50DC03D20CA949889F2140E87D1D13DE&lt;/guid&gt;&#10;                    &lt;answertext&gt;How should the good be produced?  &lt;/answertext&gt;&#10;                    &lt;valuetype&gt;-1&lt;/valuetype&gt;&#10;                &lt;/answer&gt;&#10;                &lt;answer&gt;&#10;                    &lt;guid&gt;F1B7C072CE6145E7BB49532B02D72D5A&lt;/guid&gt;&#10;                    &lt;answertext&gt;For whom should the good be produced?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0,0,0,0,0,0,0,0,0,0,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42"/>
  <p:tag name="FONTSIZE" val="36"/>
  <p:tag name="BULLETTYPE" val="ppBulletArabicPeriod"/>
  <p:tag name="ANSWERTEXT" val="What should be produced?           &#10;Where the good should be produced?&#10;How should the good be produced? &#10;For whom should the good be produced?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TPCOUNTDOWNSOUND" val=""/>
  <p:tag name="TPCOUNTDOWNSECONDS" val="3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E549D1B71544C0BAEF2853C896AFC5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25C521690BAB499292319FB2F03379C1"/>
  <p:tag name="QUESTIONALIAS" val="In an capitalist economy, it is difficult to allocate resources evenly because:"/>
  <p:tag name="ANSWERSALIAS" val="Resources are scarce and the government is not allowed resources to be sold.|smicln|Resources are scarce and the government controls all of the means of production.|smicln|Resources are scarce and a few people control all of them.|smicln|Resources are scarce and people with more money are better able to attain them"/>
  <p:tag name="COUNTDOWNSECONDS" val="35"/>
  <p:tag name="VALUES" val="Incorrect|smicln|Incorrect|smicln|Incorrect|smicln|Correct"/>
  <p:tag name="RESTORECOUNTDOWNTIMER" val="True"/>
  <p:tag name="COUNTDOWNHEIGHT" val="90"/>
  <p:tag name="COUNTDOWNWIDTH" val="70"/>
  <p:tag name="RESPONSESGATHERED" val="True"/>
  <p:tag name="TOTALRESPONSES" val="27"/>
  <p:tag name="RESPONSECOUNT" val="27"/>
  <p:tag name="SLICED" val="False"/>
  <p:tag name="RESPONSES" val="4;4;4;2;3;3;2;4;2;2;4;1;4;2;4;4;2;4;3;3;3;4;4;4;-;4;3;-;4;"/>
  <p:tag name="CHARTSTRINGSTD" val="1 6 6 14"/>
  <p:tag name="CHARTSTRINGREV" val="14 6 6 1"/>
  <p:tag name="CHARTSTRINGSTDPER" val="0.037037037037037 0.222222222222222 0.222222222222222 0.518518518518518"/>
  <p:tag name="CHARTSTRINGREVPER" val="0.518518518518518 0.222222222222222 0.222222222222222 0.037037037037037"/>
  <p:tag name="ANONYMOUSTEMP" val="False"/>
  <p:tag name="AUTOOPENPOLL" val="True"/>
  <p:tag name="LIVECHARTING" val="False"/>
  <p:tag name="TYPE" val="MultiChoiceSlide"/>
  <p:tag name="TPQUESTIONXML" val="﻿&lt;?xml version=&quot;1.0&quot; encoding=&quot;utf-8&quot;?&gt;&#10;&lt;questionlist&gt;&#10;    &lt;properties&gt;&#10;        &lt;guid&gt;DF02B645204341BEB776CCBD67DF21CB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AA6782105BB478C8163ECB2D040A926&lt;/guid&gt;&#10;            &lt;repollguid&gt;9849B96711374344B066B51638852200&lt;/repollguid&gt;&#10;            &lt;sourceid&gt;B1FE9AD2F6A548A3A1C7CD517F37FA0D&lt;/sourceid&gt;&#10;            &lt;questiontext&gt;In an capitalist economy, it is difficult to allocate resources evenly because: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96D26729604940F392BB594FCB442956&lt;/guid&gt;&#10;                    &lt;answertext&gt;Resources are scarce and the government is not allowed resources to be sold. &lt;/answertext&gt;&#10;                    &lt;valuetype&gt;-1&lt;/valuetype&gt;&#10;                &lt;/answer&gt;&#10;                &lt;answer&gt;&#10;                    &lt;guid&gt;44C6218B305F45E0B5B6BFDDE8B4929C&lt;/guid&gt;&#10;                    &lt;answertext&gt;Resources are scarce and the government controls all of the means of production. &lt;/answertext&gt;&#10;                    &lt;valuetype&gt;-1&lt;/valuetype&gt;&#10;                &lt;/answer&gt;&#10;                &lt;answer&gt;&#10;                    &lt;guid&gt;38C59261F0A0461CA75A2637AA1E68F5&lt;/guid&gt;&#10;                    &lt;answertext&gt;Resources are scarce and a few people control all of them. &lt;/answertext&gt;&#10;                    &lt;valuetype&gt;-1&lt;/valuetype&gt;&#10;                &lt;/answer&gt;&#10;                &lt;answer&gt;&#10;                    &lt;guid&gt;7EBC82E93921461AB73C63BDDF2CF129&lt;/guid&gt;&#10;                    &lt;answertext&gt;Resources are scarce and people with more money are better able to attain them&lt;/answertext&gt;&#10;                    &lt;valuetype&gt;1&lt;/valuetype&gt;&#10;                &lt;/answer&gt;&#10;            &lt;/answers&gt;&#10;        &lt;/multichoice&gt;&#10;    &lt;/questions&gt;&#10;&lt;/questionlist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0,0,0,0,0,0,0,0,0,0,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95"/>
  <p:tag name="FONTSIZE" val="20"/>
  <p:tag name="BULLETTYPE" val="ppBulletArabicPeriod"/>
  <p:tag name="ANSWERTEXT" val="Resources are scarce and the government is not allowed resources to be sold.&#10;Resources are scarce and the government controls all of the means of production.&#10;Resources are scarce and a few people control all of them.&#10;Resources are scarce and people with more money are better able to attain them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TPCOUNTDOWNSOUND" val=""/>
  <p:tag name="TPCOUNTDOWNSECONDS" val="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20A7D75210E4A0EA2CFB508F79AF8C3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goes with which?"/>
  <p:tag name="SLIDEORDER" val="2"/>
  <p:tag name="SLIDEGUID" val="6732467338944047A9405BB6577A7AF0"/>
  <p:tag name="ANSWERSALIAS" val="Market economy and Karl Marx|smicln|Command economy and capitalism.|smicln|Market Economy and a Democracy|smicln|Command Economy and Democracy"/>
  <p:tag name="COUNTDOWNSECONDS" val="35"/>
  <p:tag name="VALUES" val="No Value|smicln|No Value|smicln|No Value|smicln|No Value"/>
  <p:tag name="RESTORECOUNTDOWNTIMER" val="True"/>
  <p:tag name="COUNTDOWNHEIGHT" val="90"/>
  <p:tag name="COUNTDOWNWIDTH" val="70"/>
  <p:tag name="RESPONSESGATHERED" val="True"/>
  <p:tag name="TOTALRESPONSES" val="27"/>
  <p:tag name="RESPONSECOUNT" val="27"/>
  <p:tag name="SLICED" val="False"/>
  <p:tag name="RESPONSES" val="1;4;3;3;3;3;3;3;3;3;3;3;1;2;-;1;2;2;2;2;2;3;3;3;-;1;3;2;2;"/>
  <p:tag name="CHARTSTRINGSTD" val="4 8 14 1"/>
  <p:tag name="CHARTSTRINGREV" val="1 14 8 4"/>
  <p:tag name="CHARTSTRINGSTDPER" val="0.148148148148148 0.296296296296296 0.518518518518518 0.037037037037037"/>
  <p:tag name="CHARTSTRINGREVPER" val="0.037037037037037 0.518518518518518 0.296296296296296 0.148148148148148"/>
  <p:tag name="ANONYMOUSTEMP" val="False"/>
  <p:tag name="AUTOOPENPOLL" val="True"/>
  <p:tag name="LIVECHARTING" val="False"/>
  <p:tag name="TYPE" val="MultiChoiceSlide"/>
  <p:tag name="TPQUESTIONXML" val="﻿&lt;?xml version=&quot;1.0&quot; encoding=&quot;utf-8&quot;?&gt;&#10;&lt;questionlist&gt;&#10;    &lt;properties&gt;&#10;        &lt;guid&gt;035ACBD322CA44C69D97E8123F2B30D3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D21B03006CA44F9B4965710EE3B79C4&lt;/guid&gt;&#10;            &lt;repollguid&gt;09FC1CF9711F4EEEB36A9736529FCF5C&lt;/repollguid&gt;&#10;            &lt;sourceid&gt;DB2653B5462E4CA3B46710F324402915&lt;/sourceid&gt;&#10;            &lt;questiontext&gt;Which goes with which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7C843B123FAC4A86A944E5D42BDB0654&lt;/guid&gt;&#10;                    &lt;answertext&gt;Market economy and Karl Marx &lt;/answertext&gt;&#10;                    &lt;valuetype&gt;0&lt;/valuetype&gt;&#10;                &lt;/answer&gt;&#10;                &lt;answer&gt;&#10;                    &lt;guid&gt;B17189175D56482E89123F0E2A734480&lt;/guid&gt;&#10;                    &lt;answertext&gt;Command economy and capitalism. &lt;/answertext&gt;&#10;                    &lt;valuetype&gt;0&lt;/valuetype&gt;&#10;                &lt;/answer&gt;&#10;                &lt;answer&gt;&#10;                    &lt;guid&gt;93AC6E8E0EBD4A8C8F5D34ED4575EF39&lt;/guid&gt;&#10;                    &lt;answertext&gt;Market Economy and a Democracy &lt;/answertext&gt;&#10;                    &lt;valuetype&gt;0&lt;/valuetype&gt;&#10;                &lt;/answer&gt;&#10;                &lt;answer&gt;&#10;                    &lt;guid&gt;9F8EE83E0D8D46558F89EE26A83CA945&lt;/guid&gt;&#10;                    &lt;answertext&gt;Command Economy and Democracy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1"/>
  <p:tag name="TYPE" val="22"/>
  <p:tag name="NUMBERFORMAT" val="0"/>
  <p:tag name="LABELFORMAT" val="1"/>
  <p:tag name="COLORTYPE" val="SCHEME"/>
  <p:tag name="DEFINEDCOLORS" val="0,0,0,0,0,0,0,0,0,0,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21"/>
  <p:tag name="FONTSIZE" val="32"/>
  <p:tag name="BULLETTYPE" val="ppBulletArabicPeriod"/>
  <p:tag name="ANSWERTEXT" val="Market economy and Karl Marx&#10;Command economy and capitalism.&#10;Market Economy and a Democracy&#10;Command Economy and Democracy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TPCOUNTDOWNSOUND" val=""/>
  <p:tag name="TPCOUNTDOWNSECONDS" val="3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E549D1B71544C0BAEF2853C896AFC5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FCE5061801F546118D37DD10D0827CFE"/>
  <p:tag name="QUESTIONALIAS" val="Which of the following is MOST LIKELY to be a condition of a command economy?"/>
  <p:tag name="ANSWERSALIAS" val=" system          |smicln|model           |smicln|industry           |smicln|Government allocation of resources"/>
  <p:tag name="VALUES" val="Incorrect|smicln|Incorrect|smicln|Incorrect|smicln|Correct"/>
  <p:tag name="COUNTDOWNSECONDS" val="35"/>
  <p:tag name="COUNTDOWNHEIGHT" val="90"/>
  <p:tag name="COUNTDOWNWIDTH" val="70"/>
  <p:tag name="RESTORECOUNTDOWNTIMER" val="True"/>
  <p:tag name="RESPONSESGATHERED" val="True"/>
  <p:tag name="TOTALRESPONSES" val="27"/>
  <p:tag name="RESPONSECOUNT" val="27"/>
  <p:tag name="SLICED" val="False"/>
  <p:tag name="RESPONSES" val="1;4;4;3;4;4;4;4;4;2;4;4;4;2;4;4;4;4;2;4;4;4;3;1;-;2;4;-;4;"/>
  <p:tag name="CHARTSTRINGSTD" val="2 4 2 19"/>
  <p:tag name="CHARTSTRINGREV" val="19 2 4 2"/>
  <p:tag name="CHARTSTRINGSTDPER" val="0.0740740740740741 0.148148148148148 0.0740740740740741 0.703703703703704"/>
  <p:tag name="CHARTSTRINGREVPER" val="0.703703703703704 0.0740740740740741 0.148148148148148 0.0740740740740741"/>
  <p:tag name="ANONYMOUSTEMP" val="False"/>
  <p:tag name="AUTOOPENPOLL" val="True"/>
  <p:tag name="LIVECHARTING" val="False"/>
  <p:tag name="TYPE" val="MultiChoiceSlide"/>
  <p:tag name="TPQUESTIONXML" val="﻿&lt;?xml version=&quot;1.0&quot; encoding=&quot;utf-8&quot;?&gt;&#10;&lt;questionlist&gt;&#10;    &lt;properties&gt;&#10;        &lt;guid&gt;58377EA5F599443C9F4F4AF91733E106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B604995BD6C4568862BCA0A5E5A4BFF&lt;/guid&gt;&#10;            &lt;repollguid&gt;8D3AA1A44FA042E7852D1BE7DDFE6F74&lt;/repollguid&gt;&#10;            &lt;sourceid&gt;0648CBF246504641861E7EBC592979A8&lt;/sourceid&gt;&#10;            &lt;questiontext&gt;Which of the following is MOST LIKELY to be a condition of a command economy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AEC082EF599043709F277A0ED4B5185E&lt;/guid&gt;&#10;                    &lt;answertext&gt; system           &lt;/answertext&gt;&#10;                    &lt;valuetype&gt;-1&lt;/valuetype&gt;&#10;                &lt;/answer&gt;&#10;                &lt;answer&gt;&#10;                    &lt;guid&gt;7C22C10D69264DE799609B767971343F&lt;/guid&gt;&#10;                    &lt;answertext&gt;model            &lt;/answertext&gt;&#10;                    &lt;valuetype&gt;-1&lt;/valuetype&gt;&#10;                &lt;/answer&gt;&#10;                &lt;answer&gt;&#10;                    &lt;guid&gt;FEB7DD3D9A8D42689388562503145208&lt;/guid&gt;&#10;                    &lt;answertext&gt;industry            &lt;/answertext&gt;&#10;                    &lt;valuetype&gt;-1&lt;/valuetype&gt;&#10;                &lt;/answer&gt;&#10;                &lt;answer&gt;&#10;                    &lt;guid&gt;0DBE11393B4341399C3B6EB59003A3DF&lt;/guid&gt;&#10;                    &lt;answertext&gt;Government allocation of resources&lt;/answertext&gt;&#10;                    &lt;valuetype&gt;1&lt;/valuetype&gt;&#10;                &lt;/answer&gt;&#10;            &lt;/answers&gt;&#10;        &lt;/multichoice&gt;&#10;    &lt;/questions&gt;&#10;&lt;/questionlist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0,0,0,0,0,0,0,0,0,0,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89"/>
  <p:tag name="FONTSIZE" val="32"/>
  <p:tag name="BULLETTYPE" val="ppBulletArabicPeriod"/>
  <p:tag name="ANSWERTEXT" val=" system          &#10;model           &#10;industry           &#10;Government allocation of resources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TPCOUNTDOWNSOUND" val=""/>
  <p:tag name="TPCOUNTDOWNSECONDS" val="3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E549D1B71544C0BAEF2853C896AFC5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924A69C903EA4E4AB52629A1DB23C810"/>
  <p:tag name="QUESTIONALIAS" val="A set of rules that help a nation decide how to best distribute its resources to satisfy people’s wants and needs."/>
  <p:tag name="ANSWERSALIAS" val="system          |smicln|model           |smicln|industry           |smicln|allocation of resources"/>
  <p:tag name="VALUES" val="Correct|smicln|Incorrect|smicln|Incorrect|smicln|Incorrect"/>
  <p:tag name="COUNTDOWNSECONDS" val="35"/>
  <p:tag name="RESTORECOUNTDOWNTIMER" val="True"/>
  <p:tag name="COUNTDOWNHEIGHT" val="90"/>
  <p:tag name="COUNTDOWNWIDTH" val="70"/>
  <p:tag name="RESPONSESGATHERED" val="True"/>
  <p:tag name="TOTALRESPONSES" val="26"/>
  <p:tag name="RESPONSECOUNT" val="26"/>
  <p:tag name="SLICED" val="False"/>
  <p:tag name="RESPONSES" val="1;1;1;1;1;1;1;1;-;-;1;1;1;1;2;1;1;1;1;3;1;4;4;1;-;3;1;3;1;"/>
  <p:tag name="CHARTSTRINGSTD" val="20 1 3 2"/>
  <p:tag name="CHARTSTRINGREV" val="2 3 1 20"/>
  <p:tag name="CHARTSTRINGSTDPER" val="0.769230769230769 0.0384615384615385 0.115384615384615 0.0769230769230769"/>
  <p:tag name="CHARTSTRINGREVPER" val="0.0769230769230769 0.115384615384615 0.0384615384615385 0.769230769230769"/>
  <p:tag name="ANONYMOUSTEMP" val="False"/>
  <p:tag name="AUTOOPENPOLL" val="True"/>
  <p:tag name="LIVECHARTING" val="False"/>
  <p:tag name="TYPE" val="MultiChoiceSlide"/>
  <p:tag name="TPQUESTIONXML" val="﻿&lt;?xml version=&quot;1.0&quot; encoding=&quot;utf-8&quot;?&gt;&#10;&lt;questionlist&gt;&#10;    &lt;properties&gt;&#10;        &lt;guid&gt;371E5307AEDC49EEAF909CE4CB4F3A35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5B1F585C78642CE99DB3D04D8BF71DA&lt;/guid&gt;&#10;            &lt;repollguid&gt;E82C4E59276E488EAF22A9A8E9919E9C&lt;/repollguid&gt;&#10;            &lt;sourceid&gt;273172B6585F466BA0D07DFB3CA0AA82&lt;/sourceid&gt;&#10;            &lt;questiontext&gt;A set of rules that help a nation decide how to best distribute its resources to satisfy people’swants and needs.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5CF1D4F26E1A47398BB6039B99D0AD23&lt;/guid&gt;&#10;                    &lt;answertext&gt;system           &lt;/answertext&gt;&#10;                    &lt;valuetype&gt;1&lt;/valuetype&gt;&#10;                &lt;/answer&gt;&#10;                &lt;answer&gt;&#10;                    &lt;guid&gt;0180A545438D40A48137615E967FAEDF&lt;/guid&gt;&#10;                    &lt;answertext&gt;model            &lt;/answertext&gt;&#10;                    &lt;valuetype&gt;-1&lt;/valuetype&gt;&#10;                &lt;/answer&gt;&#10;                &lt;answer&gt;&#10;                    &lt;guid&gt;C75FFF9DBF864A3B846EEA176E5DD19F&lt;/guid&gt;&#10;                    &lt;answertext&gt;industry            &lt;/answertext&gt;&#10;                    &lt;valuetype&gt;-1&lt;/valuetype&gt;&#10;                &lt;/answer&gt;&#10;                &lt;answer&gt;&#10;                    &lt;guid&gt;A1E3EE3B9CEF45FF96E375801A600371&lt;/guid&gt;&#10;                    &lt;answertext&gt;allocation of resources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0,0,0,0,0,0,0,0,0,0,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7"/>
  <p:tag name="FONTSIZE" val="32"/>
  <p:tag name="BULLETTYPE" val="ppBulletArabicPeriod"/>
  <p:tag name="ANSWERTEXT" val="system          &#10;model           &#10;industry           &#10;allocation of resource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TPCOUNTDOWNSOUND" val=""/>
  <p:tag name="TPCOUNTDOWNSECONDS" val="3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E549D1B71544C0BAEF2853C896AFC5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A0DDB1D25A0E4ED8814D627A1EAFDED0"/>
  <p:tag name="QUESTIONALIAS" val="Which would be a charachteristic of a market economy?"/>
  <p:tag name="ANSWERSALIAS" val="Government control|smicln|Shortages|smicln|Profit motive |smicln|A lack of incentives|smicln|Totalitarian Government"/>
  <p:tag name="COUNTDOWNSECONDS" val="35"/>
  <p:tag name="VALUES" val="No Value|smicln|No Value|smicln|No Value|smicln|No Value|smicln|No Value"/>
  <p:tag name="RESTORECOUNTDOWNTIMER" val="True"/>
  <p:tag name="COUNTDOWNHEIGHT" val="90"/>
  <p:tag name="COUNTDOWNWIDTH" val="70"/>
  <p:tag name="RESPONSESGATHERED" val="True"/>
  <p:tag name="TOTALRESPONSES" val="28"/>
  <p:tag name="RESPONSECOUNT" val="28"/>
  <p:tag name="SLICED" val="False"/>
  <p:tag name="RESPONSES" val="3;3;3;3;3;3;3;2;3;4;3;3;3;4;3;4;3;3;3;3;3;3;3;3;-;3;3;2;3;"/>
  <p:tag name="CHARTSTRINGSTD" val="0 2 23 3 0"/>
  <p:tag name="CHARTSTRINGREV" val="0 3 23 2 0"/>
  <p:tag name="CHARTSTRINGSTDPER" val="0 0.0714285714285714 0.821428571428571 0.107142857142857 0"/>
  <p:tag name="CHARTSTRINGREVPER" val="0 0.107142857142857 0.821428571428571 0.0714285714285714 0"/>
  <p:tag name="ANONYMOUSTEMP" val="False"/>
  <p:tag name="AUTOOPENPOLL" val="True"/>
  <p:tag name="LIVECHARTING" val="False"/>
  <p:tag name="TYPE" val="MultiChoiceSlide"/>
  <p:tag name="TPQUESTIONXML" val="﻿&lt;?xml version=&quot;1.0&quot; encoding=&quot;utf-8&quot;?&gt;&#10;&lt;questionlist&gt;&#10;    &lt;properties&gt;&#10;        &lt;guid&gt;D5F5FAF6D07C44DA93FD33B3976FA7F4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C52A790F69F47E6862AC758C1559FBE&lt;/guid&gt;&#10;            &lt;repollguid&gt;634E8E0029664F8982C42CCED582054B&lt;/repollguid&gt;&#10;            &lt;sourceid&gt;D19C0D4D5557426DB12C4DE8C58B1F94&lt;/sourceid&gt;&#10;            &lt;questiontext&gt;Which would be a characteristic of a market economy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3E1628D9F33D457099D204B5AF8411DA&lt;/guid&gt;&#10;                    &lt;answertext&gt;Government control &lt;/answertext&gt;&#10;                    &lt;valuetype&gt;0&lt;/valuetype&gt;&#10;                &lt;/answer&gt;&#10;                &lt;answer&gt;&#10;                    &lt;guid&gt;0E685519E26F4A22960D2F3699445444&lt;/guid&gt;&#10;                    &lt;answertext&gt;Shortages &lt;/answertext&gt;&#10;                    &lt;valuetype&gt;0&lt;/valuetype&gt;&#10;                &lt;/answer&gt;&#10;                &lt;answer&gt;&#10;                    &lt;guid&gt;99F0004655EC4D76BB5907B44472618D&lt;/guid&gt;&#10;                    &lt;answertext&gt;Profit motive  &lt;/answertext&gt;&#10;                    &lt;valuetype&gt;0&lt;/valuetype&gt;&#10;                &lt;/answer&gt;&#10;                &lt;answer&gt;&#10;                    &lt;guid&gt;2BAC09201BC2439FA61C64B90C2F1936&lt;/guid&gt;&#10;                    &lt;answertext&gt;A lack of incentives &lt;/answertext&gt;&#10;                    &lt;valuetype&gt;0&lt;/valuetype&gt;&#10;                &lt;/answer&gt;&#10;                &lt;answer&gt;&#10;                    &lt;guid&gt;C5C31D2FF83D415FB0A8AAA747E8BCE7&lt;/guid&gt;&#10;                    &lt;answertext&gt;Totalitarian Government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0,0,0,0,0,0,0,0,0,0,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88"/>
  <p:tag name="FONTSIZE" val="32"/>
  <p:tag name="BULLETTYPE" val="ppBulletArabicPeriod"/>
  <p:tag name="ANSWERTEXT" val="Government control&#10;Shortages&#10;Profit motive &#10;A lack of incentives&#10;Totalitarian Governmen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TPCOUNTDOWNSOUND" val=""/>
  <p:tag name="TPCOUNTDOWNSECONDS" val="3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20A7D75210E4A0EA2CFB508F79AF8C3"/>
  <p:tag name="SLIDEID" val="720A7D75210E4A0EA2CFB508F79AF8C3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goes with which?"/>
  <p:tag name="ANSWERSALIAS" val="Market economy and Karl Marx|smicln|Command economy and communism.|smicln|Market Economy and a Dictatorship|smicln|Command Economy and Democracy"/>
  <p:tag name="COUNTDOWNSECONDS" val="35"/>
  <p:tag name="VALUES" val="No Value|smicln|No Value|smicln|No Value|smicln|No Value"/>
  <p:tag name="COUNTDOWNHEIGHT" val="90"/>
  <p:tag name="COUNTDOWNWIDTH" val="70"/>
  <p:tag name="RESTORECOUNTDOWNTIMER" val="True"/>
  <p:tag name="RESPONSESGATHERED" val="True"/>
  <p:tag name="TOTALRESPONSES" val="28"/>
  <p:tag name="RESPONSECOUNT" val="28"/>
  <p:tag name="SLICED" val="False"/>
  <p:tag name="RESPONSES" val="2;2;2;2;2;2;2;4;2;2;2;2;2;2;2;2;2;2;2;4;2;2;2;2;-;4;2;2;4;"/>
  <p:tag name="CHARTSTRINGSTD" val="0 24 0 4"/>
  <p:tag name="CHARTSTRINGREV" val="4 0 24 0"/>
  <p:tag name="CHARTSTRINGSTDPER" val="0 0.857142857142857 0 0.142857142857143"/>
  <p:tag name="CHARTSTRINGREVPER" val="0.142857142857143 0 0.857142857142857 0"/>
  <p:tag name="ANONYMOUSTEMP" val="False"/>
  <p:tag name="AUTOOPENPOLL" val="True"/>
  <p:tag name="LIVECHARTING" val="False"/>
  <p:tag name="TYPE" val="MultiChoiceSlide"/>
  <p:tag name="TPQUESTIONXML" val="﻿&lt;?xml version=&quot;1.0&quot; encoding=&quot;utf-8&quot;?&gt;&#10;&lt;questionlist&gt;&#10;    &lt;properties&gt;&#10;        &lt;guid&gt;E345416680D24526AA0AEA1A04310282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0109909824F4ED18B562C20E6BC516E&lt;/guid&gt;&#10;            &lt;repollguid&gt;DDEA0337D3B347E59E0B5AC6FB837B3D&lt;/repollguid&gt;&#10;            &lt;sourceid&gt;00678332A942406B8B009BDF6F09CB5C&lt;/sourceid&gt;&#10;            &lt;questiontext&gt;Which goes with which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0AB8D6EBBFEC469A97C6A5183018BF54&lt;/guid&gt;&#10;                    &lt;answertext&gt;Market economy and Karl Marx &lt;/answertext&gt;&#10;                    &lt;valuetype&gt;0&lt;/valuetype&gt;&#10;                &lt;/answer&gt;&#10;                &lt;answer&gt;&#10;                    &lt;guid&gt;3CB8AACB41B340BB996E4C982C0E710E&lt;/guid&gt;&#10;                    &lt;answertext&gt;Command economy and communism. &lt;/answertext&gt;&#10;                    &lt;valuetype&gt;0&lt;/valuetype&gt;&#10;                &lt;/answer&gt;&#10;                &lt;answer&gt;&#10;                    &lt;guid&gt;19618A8B7DF541198902F2A5C98E04EE&lt;/guid&gt;&#10;                    &lt;answertext&gt;Market Economy and a Dictatorship &lt;/answertext&gt;&#10;                    &lt;valuetype&gt;0&lt;/valuetype&gt;&#10;                &lt;/answer&gt;&#10;                &lt;answer&gt;&#10;                    &lt;guid&gt;7FD11988D65E431AAE971BA036F07423&lt;/guid&gt;&#10;                    &lt;answertext&gt;Command Economy and Democracy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1"/>
  <p:tag name="TYPE" val="22"/>
  <p:tag name="NUMBERFORMAT" val="0"/>
  <p:tag name="LABELFORMAT" val="1"/>
  <p:tag name="COLORTYPE" val="SCHEME"/>
  <p:tag name="DEFINEDCOLORS" val="0,0,0,0,0,0,0,0,0,0,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23"/>
  <p:tag name="FONTSIZE" val="32"/>
  <p:tag name="BULLETTYPE" val="ppBulletArabicPeriod"/>
  <p:tag name="ANSWERTEXT" val="Market economy and Karl Marx&#10;Command economy and communism.&#10;Market Economy and a Dictatorship&#10;Command Economy and Democracy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TPCOUNTDOWNSOUND" val=""/>
  <p:tag name="TPCOUNTDOWNSECONDS" val="3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4023</TotalTime>
  <Words>1390</Words>
  <Application>Microsoft Office PowerPoint</Application>
  <PresentationFormat>On-screen Show (4:3)</PresentationFormat>
  <Paragraphs>195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Tahoma</vt:lpstr>
      <vt:lpstr>Wingdings</vt:lpstr>
      <vt:lpstr>Office Theme</vt:lpstr>
      <vt:lpstr>Chart</vt:lpstr>
      <vt:lpstr>Today</vt:lpstr>
      <vt:lpstr>PowerPoint Presentation</vt:lpstr>
      <vt:lpstr>PowerPoint Presentation</vt:lpstr>
      <vt:lpstr>PowerPoint Presentation</vt:lpstr>
      <vt:lpstr>ECONOMIC SYSTEMS</vt:lpstr>
      <vt:lpstr>WHAT DO THE FOLLOWING HAVE IN COMMON?</vt:lpstr>
      <vt:lpstr>SYSTEM</vt:lpstr>
      <vt:lpstr>Traditional Economic System (C1)</vt:lpstr>
      <vt:lpstr>Traditional Economic System (C2) </vt:lpstr>
      <vt:lpstr>Traditional Economy (C3)</vt:lpstr>
      <vt:lpstr>Traditional Economic System (C4)</vt:lpstr>
      <vt:lpstr>MARKET ECONOMY (C1)</vt:lpstr>
      <vt:lpstr>Market Economy (C2)</vt:lpstr>
      <vt:lpstr>Market Economy (C3)</vt:lpstr>
      <vt:lpstr>Capitalism (C4)</vt:lpstr>
      <vt:lpstr>Capitalism (C5)</vt:lpstr>
      <vt:lpstr>COMMAND ECONOMY (C1)</vt:lpstr>
      <vt:lpstr>Command Economic System (C2)</vt:lpstr>
      <vt:lpstr>Command Economy (C3)</vt:lpstr>
      <vt:lpstr>Command Economy- (C4)</vt:lpstr>
      <vt:lpstr>Command Economy (C5)</vt:lpstr>
      <vt:lpstr>MIXED ECONOMY</vt:lpstr>
      <vt:lpstr> Which of the following would apply to market economy? </vt:lpstr>
      <vt:lpstr>Who developed the theory of capitalism?</vt:lpstr>
      <vt:lpstr>Which of the following BEST          describes a traditional economy?</vt:lpstr>
      <vt:lpstr>Which of the following BEST describes why countries are  interdependent  (trade with other countries )societies?</vt:lpstr>
      <vt:lpstr>Which of the following BEST      describes the study of economics?</vt:lpstr>
      <vt:lpstr>Why is profit so important in a capitalist economy?</vt:lpstr>
      <vt:lpstr>Many countries in Europe follow a ___________ system in which the government has a great deal of control, but the people benefit from the various social programs.</vt:lpstr>
      <vt:lpstr>Capitalism is an example of a ___________ economy.</vt:lpstr>
      <vt:lpstr>   Which of the following is NOT a basic question answered by an economic system?</vt:lpstr>
      <vt:lpstr>In an capitalist economy, it is difficult to allocate resources evenly because:</vt:lpstr>
      <vt:lpstr>Which goes with which?</vt:lpstr>
      <vt:lpstr>Which of the following is MOST LIKELY to be a condition of a command economy?</vt:lpstr>
      <vt:lpstr>A set of rules that help a nation decide how to best distribute its resources to satisfy people’s wants and needs.</vt:lpstr>
      <vt:lpstr>Which would be a characteristic of a market economy?</vt:lpstr>
      <vt:lpstr>Which goes with which?</vt:lpstr>
      <vt:lpstr>COMMAND OR MARKET: place the following in the Venn Diagram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SYSTEMS</dc:title>
  <dc:creator>wcpss</dc:creator>
  <cp:lastModifiedBy>mtworley</cp:lastModifiedBy>
  <cp:revision>44</cp:revision>
  <dcterms:created xsi:type="dcterms:W3CDTF">2009-12-10T19:07:49Z</dcterms:created>
  <dcterms:modified xsi:type="dcterms:W3CDTF">2016-05-09T17:48:04Z</dcterms:modified>
</cp:coreProperties>
</file>