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5" r:id="rId5"/>
    <p:sldId id="264" r:id="rId6"/>
    <p:sldId id="266" r:id="rId7"/>
    <p:sldId id="261" r:id="rId8"/>
    <p:sldId id="267" r:id="rId9"/>
    <p:sldId id="268" r:id="rId10"/>
    <p:sldId id="269" r:id="rId11"/>
    <p:sldId id="275" r:id="rId12"/>
    <p:sldId id="270" r:id="rId13"/>
    <p:sldId id="271" r:id="rId14"/>
    <p:sldId id="277" r:id="rId15"/>
    <p:sldId id="278" r:id="rId16"/>
    <p:sldId id="262" r:id="rId17"/>
    <p:sldId id="263" r:id="rId18"/>
    <p:sldId id="272" r:id="rId19"/>
    <p:sldId id="273" r:id="rId20"/>
    <p:sldId id="279" r:id="rId21"/>
    <p:sldId id="280" r:id="rId22"/>
    <p:sldId id="282" r:id="rId23"/>
    <p:sldId id="283" r:id="rId24"/>
    <p:sldId id="284" r:id="rId25"/>
    <p:sldId id="285" r:id="rId26"/>
    <p:sldId id="286" r:id="rId27"/>
    <p:sldId id="287" r:id="rId28"/>
    <p:sldId id="288" r:id="rId29"/>
    <p:sldId id="289" r:id="rId30"/>
    <p:sldId id="290" r:id="rId31"/>
    <p:sldId id="260" r:id="rId32"/>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A9EB68F-5439-4C4E-8345-799F913B7DA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9EB68F-5439-4C4E-8345-799F913B7D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9EB68F-5439-4C4E-8345-799F913B7D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9EB68F-5439-4C4E-8345-799F913B7DA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A9EB68F-5439-4C4E-8345-799F913B7DA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9EB68F-5439-4C4E-8345-799F913B7DA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9EB68F-5439-4C4E-8345-799F913B7DA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9EB68F-5439-4C4E-8345-799F913B7D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9EB68F-5439-4C4E-8345-799F913B7D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9EB68F-5439-4C4E-8345-799F913B7DA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61A0D2-2CBC-4B2F-9A49-27042C059A5B}" type="datetimeFigureOut">
              <a:rPr lang="en-US" smtClean="0"/>
              <a:pPr/>
              <a:t>5/24/2018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A9EB68F-5439-4C4E-8345-799F913B7DA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861A0D2-2CBC-4B2F-9A49-27042C059A5B}" type="datetimeFigureOut">
              <a:rPr lang="en-US" smtClean="0"/>
              <a:pPr/>
              <a:t>5/24/2018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A9EB68F-5439-4C4E-8345-799F913B7D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Goal 9 (with worksheet)</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does the consumer price index help measure the inflation rate?  4 complete sentences</a:t>
            </a:r>
            <a:endParaRPr lang="en-US" sz="2800" dirty="0"/>
          </a:p>
        </p:txBody>
      </p:sp>
      <p:sp>
        <p:nvSpPr>
          <p:cNvPr id="3" name="Content Placeholder 2"/>
          <p:cNvSpPr>
            <a:spLocks noGrp="1"/>
          </p:cNvSpPr>
          <p:nvPr>
            <p:ph sz="quarter" idx="1"/>
          </p:nvPr>
        </p:nvSpPr>
        <p:spPr/>
        <p:txBody>
          <a:bodyPr/>
          <a:lstStyle/>
          <a:p>
            <a:r>
              <a:rPr lang="en-US" dirty="0" smtClean="0"/>
              <a:t>The consumer price index is an average of changes that occur over time in prices paid for by consumers for goods and services. It used as an indicator of how the economy is doing and is used for the adjustment of the value of the dollar.</a:t>
            </a:r>
            <a:endParaRPr lang="en-US" dirty="0"/>
          </a:p>
        </p:txBody>
      </p:sp>
      <p:sp>
        <p:nvSpPr>
          <p:cNvPr id="4" name="Content Placeholder 3"/>
          <p:cNvSpPr>
            <a:spLocks noGrp="1"/>
          </p:cNvSpPr>
          <p:nvPr>
            <p:ph sz="quarter" idx="2"/>
          </p:nvPr>
        </p:nvSpPr>
        <p:spPr/>
        <p:txBody>
          <a:bodyPr/>
          <a:lstStyle/>
          <a:p>
            <a:endParaRPr lang="en-US" dirty="0"/>
          </a:p>
        </p:txBody>
      </p:sp>
      <p:pic>
        <p:nvPicPr>
          <p:cNvPr id="26626" name="Picture 2" descr="http://www.thegovmonitor.com/images/singapore_consumer_price_index_january_2011.jpg"/>
          <p:cNvPicPr>
            <a:picLocks noChangeAspect="1" noChangeArrowheads="1"/>
          </p:cNvPicPr>
          <p:nvPr/>
        </p:nvPicPr>
        <p:blipFill>
          <a:blip r:embed="rId3" cstate="print"/>
          <a:srcRect/>
          <a:stretch>
            <a:fillRect/>
          </a:stretch>
        </p:blipFill>
        <p:spPr bwMode="auto">
          <a:xfrm>
            <a:off x="4800600" y="1524000"/>
            <a:ext cx="3943350" cy="4572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How does the Consumer Price Index help measure the economy?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CPI is an index of 400 products that we can measure.</a:t>
            </a:r>
          </a:p>
          <a:p>
            <a:r>
              <a:rPr lang="en-US" dirty="0" smtClean="0"/>
              <a:t>1985- Movies 3.00, Gas- 1.00, HD TV 25,000</a:t>
            </a:r>
          </a:p>
          <a:p>
            <a:r>
              <a:rPr lang="en-US" dirty="0" smtClean="0"/>
              <a:t>2018- </a:t>
            </a:r>
            <a:r>
              <a:rPr lang="en-US" dirty="0" smtClean="0"/>
              <a:t>Movies </a:t>
            </a:r>
            <a:r>
              <a:rPr lang="en-US" dirty="0" smtClean="0"/>
              <a:t>10.50</a:t>
            </a:r>
            <a:r>
              <a:rPr lang="en-US" dirty="0" smtClean="0"/>
              <a:t>, Gas- 2.50, HD TV </a:t>
            </a:r>
            <a:r>
              <a:rPr lang="en-US" dirty="0" smtClean="0"/>
              <a:t>450.00</a:t>
            </a:r>
            <a:endParaRPr lang="en-US" dirty="0" smtClean="0"/>
          </a:p>
          <a:p>
            <a:r>
              <a:rPr lang="en-US" dirty="0" smtClean="0"/>
              <a:t>There is a formula so you can see how much inflation has occurred from a base year to any year.</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21508" name="Picture 4" descr="http://www.trumarkets.com.au/Upload/CPI_basket1.gif"/>
          <p:cNvPicPr>
            <a:picLocks noChangeAspect="1" noChangeArrowheads="1"/>
          </p:cNvPicPr>
          <p:nvPr/>
        </p:nvPicPr>
        <p:blipFill>
          <a:blip r:embed="rId3" cstate="print"/>
          <a:srcRect/>
          <a:stretch>
            <a:fillRect/>
          </a:stretch>
        </p:blipFill>
        <p:spPr bwMode="auto">
          <a:xfrm>
            <a:off x="5334000" y="1522984"/>
            <a:ext cx="3581400" cy="4496816"/>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need to know that the consumer price index	</a:t>
            </a:r>
            <a:endParaRPr lang="en-US" dirty="0"/>
          </a:p>
        </p:txBody>
      </p:sp>
      <p:sp>
        <p:nvSpPr>
          <p:cNvPr id="3" name="Content Placeholder 2"/>
          <p:cNvSpPr>
            <a:spLocks noGrp="1"/>
          </p:cNvSpPr>
          <p:nvPr>
            <p:ph sz="quarter" idx="1"/>
          </p:nvPr>
        </p:nvSpPr>
        <p:spPr/>
        <p:txBody>
          <a:bodyPr/>
          <a:lstStyle/>
          <a:p>
            <a:r>
              <a:rPr lang="en-US" dirty="0" smtClean="0"/>
              <a:t>Measures the inflation rate.</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a:t>
            </a:r>
            <a:br>
              <a:rPr lang="en-US" dirty="0" smtClean="0"/>
            </a:b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Nominal Rate is anything that has not been adjusted for inflation.</a:t>
            </a:r>
          </a:p>
          <a:p>
            <a:r>
              <a:rPr lang="en-US" dirty="0" smtClean="0"/>
              <a:t>Nominal GDP</a:t>
            </a:r>
          </a:p>
          <a:p>
            <a:r>
              <a:rPr lang="en-US" dirty="0" smtClean="0"/>
              <a:t>Nominal Wage Rate</a:t>
            </a:r>
          </a:p>
          <a:p>
            <a:r>
              <a:rPr lang="en-US" dirty="0" smtClean="0"/>
              <a:t>Real is any number </a:t>
            </a:r>
          </a:p>
          <a:p>
            <a:r>
              <a:rPr lang="en-US" dirty="0" smtClean="0"/>
              <a:t>Real GDP</a:t>
            </a:r>
          </a:p>
          <a:p>
            <a:r>
              <a:rPr lang="en-US" dirty="0" smtClean="0"/>
              <a:t>Real Wage Rate</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upload.wikimedia.org/wikipedia/commons/1/16/Swedish_coins_20050924.jpg"/>
          <p:cNvPicPr>
            <a:picLocks noChangeAspect="1" noChangeArrowheads="1"/>
          </p:cNvPicPr>
          <p:nvPr/>
        </p:nvPicPr>
        <p:blipFill>
          <a:blip r:embed="rId3" cstate="print"/>
          <a:srcRect/>
          <a:stretch>
            <a:fillRect/>
          </a:stretch>
        </p:blipFill>
        <p:spPr bwMode="auto">
          <a:xfrm>
            <a:off x="4495800" y="3352800"/>
            <a:ext cx="4907149" cy="3124200"/>
          </a:xfrm>
          <a:prstGeom prst="rect">
            <a:avLst/>
          </a:prstGeom>
          <a:noFill/>
        </p:spPr>
      </p:pic>
      <p:pic>
        <p:nvPicPr>
          <p:cNvPr id="18434" name="Picture 2" descr="http://www.berkeleyside.com/wp-content/uploads/2010/05/credit-cards.jpg"/>
          <p:cNvPicPr>
            <a:picLocks noChangeAspect="1" noChangeArrowheads="1"/>
          </p:cNvPicPr>
          <p:nvPr/>
        </p:nvPicPr>
        <p:blipFill>
          <a:blip r:embed="rId4" cstate="print"/>
          <a:srcRect/>
          <a:stretch>
            <a:fillRect/>
          </a:stretch>
        </p:blipFill>
        <p:spPr bwMode="auto">
          <a:xfrm>
            <a:off x="4876800" y="762000"/>
            <a:ext cx="2667000" cy="2228850"/>
          </a:xfrm>
          <a:prstGeom prst="rect">
            <a:avLst/>
          </a:prstGeom>
          <a:noFill/>
        </p:spPr>
      </p:pic>
      <p:sp>
        <p:nvSpPr>
          <p:cNvPr id="2" name="Title 1"/>
          <p:cNvSpPr>
            <a:spLocks noGrp="1"/>
          </p:cNvSpPr>
          <p:nvPr>
            <p:ph type="title"/>
          </p:nvPr>
        </p:nvSpPr>
        <p:spPr/>
        <p:txBody>
          <a:bodyPr/>
          <a:lstStyle/>
          <a:p>
            <a:r>
              <a:rPr lang="en-US" dirty="0" smtClean="0"/>
              <a:t>Two Types of Money</a:t>
            </a:r>
            <a:endParaRPr lang="en-US" dirty="0"/>
          </a:p>
        </p:txBody>
      </p:sp>
      <p:sp>
        <p:nvSpPr>
          <p:cNvPr id="3" name="Content Placeholder 2"/>
          <p:cNvSpPr>
            <a:spLocks noGrp="1"/>
          </p:cNvSpPr>
          <p:nvPr>
            <p:ph sz="half" idx="1"/>
          </p:nvPr>
        </p:nvSpPr>
        <p:spPr/>
        <p:txBody>
          <a:bodyPr/>
          <a:lstStyle/>
          <a:p>
            <a:r>
              <a:rPr lang="en-US" dirty="0" smtClean="0"/>
              <a:t>Coins</a:t>
            </a:r>
          </a:p>
          <a:p>
            <a:r>
              <a:rPr lang="en-US" dirty="0" smtClean="0"/>
              <a:t>Currency (Dollar)</a:t>
            </a:r>
          </a:p>
          <a:p>
            <a:r>
              <a:rPr lang="en-US" dirty="0" smtClean="0"/>
              <a:t>Credit Cards (high interest)</a:t>
            </a:r>
          </a:p>
          <a:p>
            <a:r>
              <a:rPr lang="en-US" dirty="0" smtClean="0"/>
              <a:t>Debit Cards (Directly from your account)</a:t>
            </a:r>
            <a:endParaRPr lang="en-US" dirty="0"/>
          </a:p>
        </p:txBody>
      </p:sp>
      <p:sp>
        <p:nvSpPr>
          <p:cNvPr id="4" name="Content Placeholder 3"/>
          <p:cNvSpPr>
            <a:spLocks noGrp="1"/>
          </p:cNvSpPr>
          <p:nvPr>
            <p:ph sz="half" idx="2"/>
          </p:nvPr>
        </p:nvSpPr>
        <p:spPr/>
        <p:txBody>
          <a:bodyPr/>
          <a:lstStyle/>
          <a:p>
            <a:endParaRPr lang="en-US" dirty="0"/>
          </a:p>
        </p:txBody>
      </p:sp>
      <p:pic>
        <p:nvPicPr>
          <p:cNvPr id="18436" name="Picture 4" descr="http://versatilegas.com/yahoo_site_admin/assets/images/cash_rebates_2.238134852_std.jpg"/>
          <p:cNvPicPr>
            <a:picLocks noChangeAspect="1" noChangeArrowheads="1"/>
          </p:cNvPicPr>
          <p:nvPr/>
        </p:nvPicPr>
        <p:blipFill>
          <a:blip r:embed="rId5" cstate="print"/>
          <a:srcRect/>
          <a:stretch>
            <a:fillRect/>
          </a:stretch>
        </p:blipFill>
        <p:spPr bwMode="auto">
          <a:xfrm>
            <a:off x="7010400" y="2743200"/>
            <a:ext cx="2133600" cy="21336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rosites-lottofun9.homestead.com/files/10kbill.jpg"/>
          <p:cNvPicPr>
            <a:picLocks noChangeAspect="1" noChangeArrowheads="1"/>
          </p:cNvPicPr>
          <p:nvPr/>
        </p:nvPicPr>
        <p:blipFill>
          <a:blip r:embed="rId3" cstate="print"/>
          <a:srcRect/>
          <a:stretch>
            <a:fillRect/>
          </a:stretch>
        </p:blipFill>
        <p:spPr bwMode="auto">
          <a:xfrm>
            <a:off x="4876800" y="1600200"/>
            <a:ext cx="4267200" cy="4495800"/>
          </a:xfrm>
          <a:prstGeom prst="rect">
            <a:avLst/>
          </a:prstGeom>
          <a:noFill/>
        </p:spPr>
      </p:pic>
      <p:sp>
        <p:nvSpPr>
          <p:cNvPr id="2" name="Title 1"/>
          <p:cNvSpPr>
            <a:spLocks noGrp="1"/>
          </p:cNvSpPr>
          <p:nvPr>
            <p:ph type="title"/>
          </p:nvPr>
        </p:nvSpPr>
        <p:spPr/>
        <p:txBody>
          <a:bodyPr>
            <a:normAutofit fontScale="90000"/>
          </a:bodyPr>
          <a:lstStyle/>
          <a:p>
            <a:r>
              <a:rPr lang="en-US" dirty="0" smtClean="0"/>
              <a:t>11. What gives our FIAT money value?</a:t>
            </a:r>
            <a:endParaRPr lang="en-US" dirty="0"/>
          </a:p>
        </p:txBody>
      </p:sp>
      <p:sp>
        <p:nvSpPr>
          <p:cNvPr id="3" name="Content Placeholder 2"/>
          <p:cNvSpPr>
            <a:spLocks noGrp="1"/>
          </p:cNvSpPr>
          <p:nvPr>
            <p:ph sz="half" idx="1"/>
          </p:nvPr>
        </p:nvSpPr>
        <p:spPr/>
        <p:txBody>
          <a:bodyPr/>
          <a:lstStyle/>
          <a:p>
            <a:r>
              <a:rPr lang="en-US" dirty="0" smtClean="0"/>
              <a:t>Money is not backed by gold or silver</a:t>
            </a:r>
          </a:p>
          <a:p>
            <a:r>
              <a:rPr lang="en-US" dirty="0" smtClean="0"/>
              <a:t>Money is not made of any thing of value</a:t>
            </a:r>
          </a:p>
          <a:p>
            <a:r>
              <a:rPr lang="en-US" dirty="0" smtClean="0"/>
              <a:t>So, Why is it valuable.</a:t>
            </a:r>
          </a:p>
          <a:p>
            <a:r>
              <a:rPr lang="en-US" dirty="0" smtClean="0"/>
              <a:t>Because our Government says so.  The government backs our dollar bill.</a:t>
            </a:r>
            <a:endParaRPr lang="en-US" dirty="0"/>
          </a:p>
        </p:txBody>
      </p:sp>
      <p:sp>
        <p:nvSpPr>
          <p:cNvPr id="4" name="Content Placeholder 3"/>
          <p:cNvSpPr>
            <a:spLocks noGrp="1"/>
          </p:cNvSpPr>
          <p:nvPr>
            <p:ph sz="half" idx="2"/>
          </p:nvPr>
        </p:nvSpPr>
        <p:spPr/>
        <p:txBody>
          <a:bodyPr/>
          <a:lstStyle/>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ianweek.com/wp-content/uploads/2010/12/money.jpg"/>
          <p:cNvPicPr>
            <a:picLocks noChangeAspect="1" noChangeArrowheads="1"/>
          </p:cNvPicPr>
          <p:nvPr/>
        </p:nvPicPr>
        <p:blipFill>
          <a:blip r:embed="rId3" cstate="print"/>
          <a:srcRect/>
          <a:stretch>
            <a:fillRect/>
          </a:stretch>
        </p:blipFill>
        <p:spPr bwMode="auto">
          <a:xfrm>
            <a:off x="0" y="1524000"/>
            <a:ext cx="9144000" cy="5486400"/>
          </a:xfrm>
          <a:prstGeom prst="rect">
            <a:avLst/>
          </a:prstGeom>
          <a:noFill/>
        </p:spPr>
      </p:pic>
      <p:sp>
        <p:nvSpPr>
          <p:cNvPr id="5" name="Title 4"/>
          <p:cNvSpPr>
            <a:spLocks noGrp="1"/>
          </p:cNvSpPr>
          <p:nvPr>
            <p:ph type="title"/>
          </p:nvPr>
        </p:nvSpPr>
        <p:spPr/>
        <p:txBody>
          <a:bodyPr/>
          <a:lstStyle/>
          <a:p>
            <a:r>
              <a:rPr lang="en-US" dirty="0" smtClean="0"/>
              <a:t>Money</a:t>
            </a:r>
            <a:endParaRPr lang="en-US" dirty="0"/>
          </a:p>
        </p:txBody>
      </p:sp>
      <p:sp>
        <p:nvSpPr>
          <p:cNvPr id="7" name="TextBox 6"/>
          <p:cNvSpPr txBox="1"/>
          <p:nvPr/>
        </p:nvSpPr>
        <p:spPr>
          <a:xfrm>
            <a:off x="0" y="1600200"/>
            <a:ext cx="9144000" cy="4985980"/>
          </a:xfrm>
          <a:prstGeom prst="rect">
            <a:avLst/>
          </a:prstGeom>
          <a:noFill/>
        </p:spPr>
        <p:txBody>
          <a:bodyPr wrap="square" rtlCol="0">
            <a:spAutoFit/>
          </a:bodyPr>
          <a:lstStyle/>
          <a:p>
            <a:r>
              <a:rPr lang="en-US" sz="5400" dirty="0" smtClean="0"/>
              <a:t>Functions of Money:</a:t>
            </a:r>
          </a:p>
          <a:p>
            <a:r>
              <a:rPr lang="en-US" sz="5400" dirty="0" smtClean="0"/>
              <a:t>Money is a medium of exchange</a:t>
            </a:r>
          </a:p>
          <a:p>
            <a:r>
              <a:rPr lang="en-US" sz="5400" dirty="0" smtClean="0"/>
              <a:t>Money is a measure of value</a:t>
            </a:r>
          </a:p>
          <a:p>
            <a:r>
              <a:rPr lang="en-US" sz="5400" dirty="0" smtClean="0"/>
              <a:t>Money is a store of value </a:t>
            </a:r>
          </a:p>
          <a:p>
            <a:endParaRPr lang="en-US" sz="4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ianweek.com/wp-content/uploads/2010/12/money.jpg"/>
          <p:cNvPicPr>
            <a:picLocks noChangeAspect="1" noChangeArrowheads="1"/>
          </p:cNvPicPr>
          <p:nvPr/>
        </p:nvPicPr>
        <p:blipFill>
          <a:blip r:embed="rId3" cstate="print"/>
          <a:srcRect/>
          <a:stretch>
            <a:fillRect/>
          </a:stretch>
        </p:blipFill>
        <p:spPr bwMode="auto">
          <a:xfrm>
            <a:off x="0" y="1066800"/>
            <a:ext cx="9144000" cy="5486400"/>
          </a:xfrm>
          <a:prstGeom prst="rect">
            <a:avLst/>
          </a:prstGeom>
          <a:noFill/>
        </p:spPr>
      </p:pic>
      <p:sp>
        <p:nvSpPr>
          <p:cNvPr id="5" name="Title 4"/>
          <p:cNvSpPr>
            <a:spLocks noGrp="1"/>
          </p:cNvSpPr>
          <p:nvPr>
            <p:ph type="title"/>
          </p:nvPr>
        </p:nvSpPr>
        <p:spPr/>
        <p:txBody>
          <a:bodyPr/>
          <a:lstStyle/>
          <a:p>
            <a:r>
              <a:rPr lang="en-US" dirty="0" smtClean="0"/>
              <a:t>Characteristics of  Money:</a:t>
            </a:r>
          </a:p>
        </p:txBody>
      </p:sp>
      <p:sp>
        <p:nvSpPr>
          <p:cNvPr id="7" name="TextBox 6"/>
          <p:cNvSpPr txBox="1"/>
          <p:nvPr/>
        </p:nvSpPr>
        <p:spPr>
          <a:xfrm>
            <a:off x="0" y="1600200"/>
            <a:ext cx="9144000" cy="4154984"/>
          </a:xfrm>
          <a:prstGeom prst="rect">
            <a:avLst/>
          </a:prstGeom>
          <a:noFill/>
        </p:spPr>
        <p:txBody>
          <a:bodyPr wrap="square" rtlCol="0">
            <a:spAutoFit/>
          </a:bodyPr>
          <a:lstStyle/>
          <a:p>
            <a:r>
              <a:rPr lang="en-US" sz="5400" dirty="0" smtClean="0"/>
              <a:t>Money must be accepted</a:t>
            </a:r>
          </a:p>
          <a:p>
            <a:r>
              <a:rPr lang="en-US" sz="5400" dirty="0" smtClean="0"/>
              <a:t>Money must be divisible</a:t>
            </a:r>
          </a:p>
          <a:p>
            <a:r>
              <a:rPr lang="en-US" sz="5400" dirty="0" smtClean="0"/>
              <a:t>Money must be portable</a:t>
            </a:r>
          </a:p>
          <a:p>
            <a:r>
              <a:rPr lang="en-US" sz="5400" dirty="0" smtClean="0"/>
              <a:t>Money must be  stable</a:t>
            </a:r>
          </a:p>
          <a:p>
            <a:endParaRPr lang="en-US" sz="4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two types of money?</a:t>
            </a:r>
            <a:endParaRPr lang="en-US" dirty="0"/>
          </a:p>
        </p:txBody>
      </p:sp>
      <p:sp>
        <p:nvSpPr>
          <p:cNvPr id="3" name="Content Placeholder 2"/>
          <p:cNvSpPr>
            <a:spLocks noGrp="1"/>
          </p:cNvSpPr>
          <p:nvPr>
            <p:ph sz="quarter" idx="1"/>
          </p:nvPr>
        </p:nvSpPr>
        <p:spPr/>
        <p:txBody>
          <a:bodyPr/>
          <a:lstStyle/>
          <a:p>
            <a:r>
              <a:rPr lang="en-US" dirty="0" smtClean="0"/>
              <a:t>Fiat Money:  Money that has value because someone said so.</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FDIC</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Federal Deposit Insurance Corporation</a:t>
            </a:r>
          </a:p>
          <a:p>
            <a:r>
              <a:rPr lang="en-US" dirty="0" smtClean="0"/>
              <a:t>Guarantees your deposit up to 100,000.</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and Mergers</a:t>
            </a:r>
            <a:endParaRPr lang="en-US" dirty="0"/>
          </a:p>
        </p:txBody>
      </p:sp>
      <p:sp>
        <p:nvSpPr>
          <p:cNvPr id="3" name="Content Placeholder 2"/>
          <p:cNvSpPr>
            <a:spLocks noGrp="1"/>
          </p:cNvSpPr>
          <p:nvPr>
            <p:ph sz="quarter" idx="1"/>
          </p:nvPr>
        </p:nvSpPr>
        <p:spPr/>
        <p:txBody>
          <a:bodyPr>
            <a:normAutofit/>
          </a:bodyPr>
          <a:lstStyle/>
          <a:p>
            <a:r>
              <a:rPr lang="en-US" dirty="0" smtClean="0"/>
              <a:t>Synonym meaning when companies join together.</a:t>
            </a:r>
          </a:p>
          <a:p>
            <a:r>
              <a:rPr lang="en-US" dirty="0" smtClean="0"/>
              <a:t>Vertical combination and Horizontal combination.</a:t>
            </a:r>
          </a:p>
          <a:p>
            <a:r>
              <a:rPr lang="en-US" dirty="0" smtClean="0"/>
              <a:t>Combinations can create monopolies</a:t>
            </a:r>
          </a:p>
          <a:p>
            <a:r>
              <a:rPr lang="en-US" dirty="0" smtClean="0"/>
              <a:t>It is bad for the consumer because it </a:t>
            </a:r>
          </a:p>
          <a:p>
            <a:endParaRPr lang="en-US" dirty="0"/>
          </a:p>
        </p:txBody>
      </p:sp>
      <p:sp>
        <p:nvSpPr>
          <p:cNvPr id="4" name="Content Placeholder 3"/>
          <p:cNvSpPr>
            <a:spLocks noGrp="1"/>
          </p:cNvSpPr>
          <p:nvPr>
            <p:ph sz="quarter" idx="2"/>
          </p:nvPr>
        </p:nvSpPr>
        <p:spPr/>
        <p:txBody>
          <a:bodyPr>
            <a:normAutofit/>
          </a:bodyPr>
          <a:lstStyle/>
          <a:p>
            <a:endParaRPr lang="en-US" dirty="0"/>
          </a:p>
        </p:txBody>
      </p:sp>
      <p:pic>
        <p:nvPicPr>
          <p:cNvPr id="5124" name="Picture 4" descr="http://1.bp.blogspot.com/_IIZIhnk-2pk/TLMnP7z4plI/AAAAAAAAACE/sWIwn7gGlXQ/s1600/Mergers.jpg"/>
          <p:cNvPicPr>
            <a:picLocks noChangeAspect="1" noChangeArrowheads="1"/>
          </p:cNvPicPr>
          <p:nvPr/>
        </p:nvPicPr>
        <p:blipFill>
          <a:blip r:embed="rId3" cstate="print"/>
          <a:srcRect/>
          <a:stretch>
            <a:fillRect/>
          </a:stretch>
        </p:blipFill>
        <p:spPr bwMode="auto">
          <a:xfrm>
            <a:off x="4305806" y="1600200"/>
            <a:ext cx="4304794" cy="46482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Federal Reserve System?</a:t>
            </a:r>
            <a:endParaRPr lang="en-US" dirty="0"/>
          </a:p>
        </p:txBody>
      </p:sp>
      <p:sp>
        <p:nvSpPr>
          <p:cNvPr id="3" name="Content Placeholder 2"/>
          <p:cNvSpPr>
            <a:spLocks noGrp="1"/>
          </p:cNvSpPr>
          <p:nvPr>
            <p:ph sz="half" idx="1"/>
          </p:nvPr>
        </p:nvSpPr>
        <p:spPr/>
        <p:txBody>
          <a:bodyPr/>
          <a:lstStyle/>
          <a:p>
            <a:r>
              <a:rPr lang="en-US" dirty="0" smtClean="0"/>
              <a:t>The Central bank for the United States.</a:t>
            </a:r>
          </a:p>
          <a:p>
            <a:r>
              <a:rPr lang="en-US" dirty="0" smtClean="0"/>
              <a:t>Known as the FED.</a:t>
            </a:r>
            <a:endParaRPr lang="en-US" dirty="0"/>
          </a:p>
        </p:txBody>
      </p:sp>
      <p:sp>
        <p:nvSpPr>
          <p:cNvPr id="4" name="Content Placeholder 3"/>
          <p:cNvSpPr>
            <a:spLocks noGrp="1"/>
          </p:cNvSpPr>
          <p:nvPr>
            <p:ph sz="half" idx="2"/>
          </p:nvPr>
        </p:nvSpPr>
        <p:spPr/>
        <p:txBody>
          <a:bodyPr/>
          <a:lstStyle/>
          <a:p>
            <a:endParaRPr lang="en-US" dirty="0"/>
          </a:p>
        </p:txBody>
      </p:sp>
      <p:pic>
        <p:nvPicPr>
          <p:cNvPr id="15362" name="Picture 2" descr="http://www.extremumspiritum.com/wp-content/uploads/2010/11/federal-reserve.jpg"/>
          <p:cNvPicPr>
            <a:picLocks noChangeAspect="1" noChangeArrowheads="1"/>
          </p:cNvPicPr>
          <p:nvPr/>
        </p:nvPicPr>
        <p:blipFill>
          <a:blip r:embed="rId3" cstate="print"/>
          <a:srcRect/>
          <a:stretch>
            <a:fillRect/>
          </a:stretch>
        </p:blipFill>
        <p:spPr bwMode="auto">
          <a:xfrm>
            <a:off x="5181600" y="838200"/>
            <a:ext cx="3657600" cy="5791200"/>
          </a:xfrm>
          <a:prstGeom prst="rect">
            <a:avLst/>
          </a:prstGeom>
          <a:noFill/>
        </p:spPr>
      </p:pic>
      <p:sp>
        <p:nvSpPr>
          <p:cNvPr id="6" name="TextBox 5"/>
          <p:cNvSpPr txBox="1"/>
          <p:nvPr/>
        </p:nvSpPr>
        <p:spPr>
          <a:xfrm>
            <a:off x="8153400" y="5867400"/>
            <a:ext cx="228600" cy="369332"/>
          </a:xfrm>
          <a:prstGeom prst="rect">
            <a:avLst/>
          </a:prstGeom>
          <a:solidFill>
            <a:srgbClr val="FF0000"/>
          </a:solidFill>
        </p:spPr>
        <p:txBody>
          <a:bodyPr wrap="square" rtlCol="0">
            <a:spAutoFit/>
          </a:bodyPr>
          <a:lstStyle/>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wipe(down)">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job of the FED</a:t>
            </a:r>
            <a:endParaRPr lang="en-US" dirty="0"/>
          </a:p>
        </p:txBody>
      </p:sp>
      <p:sp>
        <p:nvSpPr>
          <p:cNvPr id="3" name="Content Placeholder 2"/>
          <p:cNvSpPr>
            <a:spLocks noGrp="1"/>
          </p:cNvSpPr>
          <p:nvPr>
            <p:ph idx="1"/>
          </p:nvPr>
        </p:nvSpPr>
        <p:spPr/>
        <p:txBody>
          <a:bodyPr/>
          <a:lstStyle/>
          <a:p>
            <a:r>
              <a:rPr lang="en-US" dirty="0" smtClean="0"/>
              <a:t>To loan banks money.</a:t>
            </a:r>
          </a:p>
          <a:p>
            <a:r>
              <a:rPr lang="en-US" dirty="0" smtClean="0"/>
              <a:t>Keep the monetary supply in balance.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 as a Regulator</a:t>
            </a:r>
            <a:endParaRPr lang="en-US" dirty="0"/>
          </a:p>
        </p:txBody>
      </p:sp>
      <p:sp>
        <p:nvSpPr>
          <p:cNvPr id="3" name="Content Placeholder 2"/>
          <p:cNvSpPr>
            <a:spLocks noGrp="1"/>
          </p:cNvSpPr>
          <p:nvPr>
            <p:ph idx="1"/>
          </p:nvPr>
        </p:nvSpPr>
        <p:spPr/>
        <p:txBody>
          <a:bodyPr/>
          <a:lstStyle/>
          <a:p>
            <a:r>
              <a:rPr lang="en-US" dirty="0" smtClean="0"/>
              <a:t>To control the money supply</a:t>
            </a:r>
          </a:p>
          <a:p>
            <a:r>
              <a:rPr lang="en-US" dirty="0" smtClean="0"/>
              <a:t>They oversee and regulate the commercial banks.</a:t>
            </a:r>
          </a:p>
          <a:p>
            <a:r>
              <a:rPr lang="en-US" dirty="0" smtClean="0"/>
              <a:t>Wells Fargo and Wachovia.</a:t>
            </a:r>
          </a:p>
          <a:p>
            <a:r>
              <a:rPr lang="en-US" dirty="0" smtClean="0"/>
              <a:t>There job is to keep competition  at a good level.</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Policy</a:t>
            </a:r>
            <a:endParaRPr lang="en-US" dirty="0"/>
          </a:p>
        </p:txBody>
      </p:sp>
      <p:sp>
        <p:nvSpPr>
          <p:cNvPr id="3" name="Content Placeholder 2"/>
          <p:cNvSpPr>
            <a:spLocks noGrp="1"/>
          </p:cNvSpPr>
          <p:nvPr>
            <p:ph idx="1"/>
          </p:nvPr>
        </p:nvSpPr>
        <p:spPr/>
        <p:txBody>
          <a:bodyPr/>
          <a:lstStyle/>
          <a:p>
            <a:r>
              <a:rPr lang="en-US" dirty="0" smtClean="0"/>
              <a:t>Controlling the money supply and cost (interest rate) of borrowing money.</a:t>
            </a:r>
          </a:p>
          <a:p>
            <a:r>
              <a:rPr lang="en-US" dirty="0" smtClean="0"/>
              <a:t>Monetary (% supply)Policy.</a:t>
            </a:r>
          </a:p>
          <a:p>
            <a:r>
              <a:rPr lang="en-US" dirty="0" smtClean="0"/>
              <a:t>Fiscal Policy- Manipulation through taxes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money Grows.</a:t>
            </a:r>
            <a:endParaRPr lang="en-US" dirty="0"/>
          </a:p>
        </p:txBody>
      </p:sp>
      <p:sp>
        <p:nvSpPr>
          <p:cNvPr id="3" name="Content Placeholder 2"/>
          <p:cNvSpPr>
            <a:spLocks noGrp="1"/>
          </p:cNvSpPr>
          <p:nvPr>
            <p:ph idx="1"/>
          </p:nvPr>
        </p:nvSpPr>
        <p:spPr/>
        <p:txBody>
          <a:bodyPr/>
          <a:lstStyle/>
          <a:p>
            <a:r>
              <a:rPr lang="en-US" dirty="0" smtClean="0"/>
              <a:t>You make a 1000.00 deposit</a:t>
            </a:r>
          </a:p>
          <a:p>
            <a:r>
              <a:rPr lang="en-US" dirty="0" smtClean="0"/>
              <a:t>Your bank account is credited. </a:t>
            </a:r>
          </a:p>
          <a:p>
            <a:r>
              <a:rPr lang="en-US" dirty="0" smtClean="0"/>
              <a:t>The bank must keep a </a:t>
            </a:r>
            <a:r>
              <a:rPr lang="en-US" dirty="0" smtClean="0">
                <a:solidFill>
                  <a:srgbClr val="FF0000"/>
                </a:solidFill>
              </a:rPr>
              <a:t>reserve requirement</a:t>
            </a:r>
            <a:r>
              <a:rPr lang="en-US" dirty="0" smtClean="0"/>
              <a:t> in the vault of 10%.</a:t>
            </a:r>
          </a:p>
          <a:p>
            <a:r>
              <a:rPr lang="en-US" dirty="0" smtClean="0"/>
              <a:t>The bank will loan out the other 90%</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money</a:t>
            </a:r>
            <a:endParaRPr lang="en-US" dirty="0"/>
          </a:p>
        </p:txBody>
      </p:sp>
      <p:sp>
        <p:nvSpPr>
          <p:cNvPr id="3" name="Content Placeholder 2"/>
          <p:cNvSpPr>
            <a:spLocks noGrp="1"/>
          </p:cNvSpPr>
          <p:nvPr>
            <p:ph idx="1"/>
          </p:nvPr>
        </p:nvSpPr>
        <p:spPr/>
        <p:txBody>
          <a:bodyPr/>
          <a:lstStyle/>
          <a:p>
            <a:r>
              <a:rPr lang="en-US" sz="2800" dirty="0" smtClean="0"/>
              <a:t>$1000.00 deposit- RR$100- Loan out $900</a:t>
            </a:r>
          </a:p>
          <a:p>
            <a:r>
              <a:rPr lang="en-US" sz="2800" dirty="0" smtClean="0"/>
              <a:t>$900.00 deposit- RR $90- Loan out $810</a:t>
            </a:r>
          </a:p>
          <a:p>
            <a:r>
              <a:rPr lang="en-US" sz="2800" dirty="0" smtClean="0"/>
              <a:t>$810.00 deposit- RR $81- Loan out $729</a:t>
            </a:r>
          </a:p>
          <a:p>
            <a:r>
              <a:rPr lang="en-US" sz="2800" dirty="0" smtClean="0"/>
              <a:t>$729.00 deposit- RR $73- Loan out $656</a:t>
            </a:r>
          </a:p>
          <a:p>
            <a:r>
              <a:rPr lang="en-US" sz="2800" dirty="0" smtClean="0"/>
              <a:t>$656.00 deposit- RR$ 66- Loan out $590</a:t>
            </a:r>
          </a:p>
          <a:p>
            <a:r>
              <a:rPr lang="en-US" sz="2800" dirty="0" smtClean="0"/>
              <a:t>$590.00 deposit- RR$ 59- Loan out $531</a:t>
            </a:r>
          </a:p>
          <a:p>
            <a:r>
              <a:rPr lang="en-US" sz="2800" dirty="0" smtClean="0"/>
              <a:t>And so on</a:t>
            </a:r>
          </a:p>
          <a:p>
            <a:r>
              <a:rPr lang="en-US" sz="2800" dirty="0" smtClean="0"/>
              <a:t>So, the 1000.00 deposit grew 4216.00</a:t>
            </a:r>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supply</a:t>
            </a:r>
            <a:endParaRPr lang="en-US" dirty="0"/>
          </a:p>
        </p:txBody>
      </p:sp>
      <p:sp>
        <p:nvSpPr>
          <p:cNvPr id="3" name="Content Placeholder 2"/>
          <p:cNvSpPr>
            <a:spLocks noGrp="1"/>
          </p:cNvSpPr>
          <p:nvPr>
            <p:ph idx="1"/>
          </p:nvPr>
        </p:nvSpPr>
        <p:spPr/>
        <p:txBody>
          <a:bodyPr/>
          <a:lstStyle/>
          <a:p>
            <a:r>
              <a:rPr lang="en-US" dirty="0" smtClean="0"/>
              <a:t>If the money supply grows to fast we have high inflation.</a:t>
            </a:r>
          </a:p>
          <a:p>
            <a:r>
              <a:rPr lang="en-US" dirty="0" smtClean="0"/>
              <a:t>If the money supply grows to slow then we have deflation.</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economy is built on confidence</a:t>
            </a:r>
            <a:endParaRPr lang="en-US" dirty="0"/>
          </a:p>
        </p:txBody>
      </p:sp>
      <p:sp>
        <p:nvSpPr>
          <p:cNvPr id="3" name="Content Placeholder 2"/>
          <p:cNvSpPr>
            <a:spLocks noGrp="1"/>
          </p:cNvSpPr>
          <p:nvPr>
            <p:ph idx="1"/>
          </p:nvPr>
        </p:nvSpPr>
        <p:spPr/>
        <p:txBody>
          <a:bodyPr/>
          <a:lstStyle/>
          <a:p>
            <a:r>
              <a:rPr lang="en-US" dirty="0" smtClean="0"/>
              <a:t>If everyone feels great about the economy then we spend and the economy works great.</a:t>
            </a:r>
          </a:p>
          <a:p>
            <a:r>
              <a:rPr lang="en-US" dirty="0" smtClean="0"/>
              <a:t>If we are not confident then we begin to hoard our money.  This creates slowdowns for businesses, unemployment and the down turn in our economy.</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tools by the FED. </a:t>
            </a:r>
            <a:br>
              <a:rPr lang="en-US" dirty="0" smtClean="0"/>
            </a:br>
            <a:r>
              <a:rPr lang="en-US" dirty="0" smtClean="0"/>
              <a:t>A. Discount Rate</a:t>
            </a:r>
            <a:endParaRPr lang="en-US" dirty="0"/>
          </a:p>
        </p:txBody>
      </p:sp>
      <p:sp>
        <p:nvSpPr>
          <p:cNvPr id="3" name="Content Placeholder 2"/>
          <p:cNvSpPr>
            <a:spLocks noGrp="1"/>
          </p:cNvSpPr>
          <p:nvPr>
            <p:ph idx="1"/>
          </p:nvPr>
        </p:nvSpPr>
        <p:spPr/>
        <p:txBody>
          <a:bodyPr/>
          <a:lstStyle/>
          <a:p>
            <a:r>
              <a:rPr lang="en-US" dirty="0" smtClean="0">
                <a:solidFill>
                  <a:srgbClr val="FF0000"/>
                </a:solidFill>
              </a:rPr>
              <a:t>Discount rate </a:t>
            </a:r>
            <a:r>
              <a:rPr lang="en-US" dirty="0" smtClean="0"/>
              <a:t>is the interest rate given to banks for their money.</a:t>
            </a:r>
          </a:p>
          <a:p>
            <a:r>
              <a:rPr lang="en-US" dirty="0" smtClean="0"/>
              <a:t>If the FED increases the </a:t>
            </a:r>
            <a:r>
              <a:rPr lang="en-US" dirty="0" smtClean="0">
                <a:solidFill>
                  <a:srgbClr val="FF0000"/>
                </a:solidFill>
              </a:rPr>
              <a:t>Discount Rate  </a:t>
            </a:r>
            <a:r>
              <a:rPr lang="en-US" dirty="0" smtClean="0"/>
              <a:t>they are shrinking the money supply.</a:t>
            </a:r>
          </a:p>
          <a:p>
            <a:r>
              <a:rPr lang="en-US" dirty="0" smtClean="0"/>
              <a:t>If the FED decreases the </a:t>
            </a:r>
            <a:r>
              <a:rPr lang="en-US" dirty="0" smtClean="0">
                <a:solidFill>
                  <a:srgbClr val="FF0000"/>
                </a:solidFill>
              </a:rPr>
              <a:t>Discount Rate  </a:t>
            </a:r>
            <a:r>
              <a:rPr lang="en-US" dirty="0" smtClean="0"/>
              <a:t>they are enlarging the money supply.</a:t>
            </a:r>
          </a:p>
          <a:p>
            <a:endParaRPr lang="en-US" dirty="0" smtClean="0"/>
          </a:p>
          <a:p>
            <a:endParaRPr lang="en-US" dirty="0" smtClean="0"/>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tools by the FED. </a:t>
            </a:r>
            <a:br>
              <a:rPr lang="en-US" dirty="0" smtClean="0"/>
            </a:br>
            <a:r>
              <a:rPr lang="en-US" dirty="0" smtClean="0"/>
              <a:t>B. Reserve Requirement</a:t>
            </a:r>
            <a:endParaRPr lang="en-US" dirty="0"/>
          </a:p>
        </p:txBody>
      </p:sp>
      <p:sp>
        <p:nvSpPr>
          <p:cNvPr id="3" name="Content Placeholder 2"/>
          <p:cNvSpPr>
            <a:spLocks noGrp="1"/>
          </p:cNvSpPr>
          <p:nvPr>
            <p:ph idx="1"/>
          </p:nvPr>
        </p:nvSpPr>
        <p:spPr/>
        <p:txBody>
          <a:bodyPr/>
          <a:lstStyle/>
          <a:p>
            <a:r>
              <a:rPr lang="en-US" dirty="0" smtClean="0">
                <a:solidFill>
                  <a:srgbClr val="FF0000"/>
                </a:solidFill>
              </a:rPr>
              <a:t>Reserve Requirement </a:t>
            </a:r>
            <a:r>
              <a:rPr lang="en-US" dirty="0" smtClean="0"/>
              <a:t>is what the banks must keep in the vault from every deposit.</a:t>
            </a:r>
          </a:p>
          <a:p>
            <a:r>
              <a:rPr lang="en-US" dirty="0" smtClean="0"/>
              <a:t>If the FED increases the </a:t>
            </a:r>
            <a:r>
              <a:rPr lang="en-US" dirty="0" smtClean="0">
                <a:solidFill>
                  <a:srgbClr val="FF0000"/>
                </a:solidFill>
              </a:rPr>
              <a:t>Reserve Requirement </a:t>
            </a:r>
            <a:r>
              <a:rPr lang="en-US" dirty="0" smtClean="0"/>
              <a:t>they are shrinking the money supply.</a:t>
            </a:r>
          </a:p>
          <a:p>
            <a:r>
              <a:rPr lang="en-US" dirty="0" smtClean="0"/>
              <a:t>If the FED decreases the </a:t>
            </a:r>
            <a:r>
              <a:rPr lang="en-US" dirty="0" smtClean="0">
                <a:solidFill>
                  <a:srgbClr val="FF0000"/>
                </a:solidFill>
              </a:rPr>
              <a:t>Reserve Requirement </a:t>
            </a:r>
            <a:r>
              <a:rPr lang="en-US" dirty="0" smtClean="0"/>
              <a:t>they are enlarging the money supply.</a:t>
            </a:r>
          </a:p>
          <a:p>
            <a:endParaRPr lang="en-US" dirty="0" smtClean="0"/>
          </a:p>
          <a:p>
            <a:endParaRPr lang="en-US" dirty="0" smtClean="0"/>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mergers vs Horizontal mergers</a:t>
            </a:r>
            <a:endParaRPr lang="en-US" dirty="0"/>
          </a:p>
        </p:txBody>
      </p:sp>
      <p:sp>
        <p:nvSpPr>
          <p:cNvPr id="3" name="Content Placeholder 2"/>
          <p:cNvSpPr>
            <a:spLocks noGrp="1"/>
          </p:cNvSpPr>
          <p:nvPr>
            <p:ph sz="quarter" idx="1"/>
          </p:nvPr>
        </p:nvSpPr>
        <p:spPr/>
        <p:txBody>
          <a:bodyPr/>
          <a:lstStyle/>
          <a:p>
            <a:r>
              <a:rPr lang="en-US" dirty="0" smtClean="0"/>
              <a:t>Glaxo</a:t>
            </a:r>
          </a:p>
          <a:p>
            <a:r>
              <a:rPr lang="en-US" dirty="0" smtClean="0"/>
              <a:t>Glaxo Smith </a:t>
            </a:r>
          </a:p>
          <a:p>
            <a:r>
              <a:rPr lang="en-US" dirty="0" smtClean="0"/>
              <a:t>Glaxo Smith kline</a:t>
            </a:r>
          </a:p>
          <a:p>
            <a:r>
              <a:rPr lang="en-US" dirty="0" smtClean="0"/>
              <a:t>Wachovia</a:t>
            </a:r>
          </a:p>
          <a:p>
            <a:r>
              <a:rPr lang="en-US" dirty="0" smtClean="0"/>
              <a:t>Wells Fargo</a:t>
            </a:r>
            <a:endParaRPr lang="en-US" dirty="0"/>
          </a:p>
        </p:txBody>
      </p:sp>
      <p:sp>
        <p:nvSpPr>
          <p:cNvPr id="4" name="Content Placeholder 3"/>
          <p:cNvSpPr>
            <a:spLocks noGrp="1"/>
          </p:cNvSpPr>
          <p:nvPr>
            <p:ph sz="quarter" idx="2"/>
          </p:nvPr>
        </p:nvSpPr>
        <p:spPr/>
        <p:txBody>
          <a:bodyPr/>
          <a:lstStyle/>
          <a:p>
            <a:r>
              <a:rPr lang="en-US" dirty="0" smtClean="0"/>
              <a:t>Toys R Us</a:t>
            </a:r>
          </a:p>
          <a:p>
            <a:r>
              <a:rPr lang="en-US" dirty="0" smtClean="0"/>
              <a:t>Toy middle man</a:t>
            </a:r>
          </a:p>
          <a:p>
            <a:r>
              <a:rPr lang="en-US" dirty="0" smtClean="0"/>
              <a:t>Toy distribution company.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down)">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down)">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tools by the FED. </a:t>
            </a:r>
            <a:br>
              <a:rPr lang="en-US" dirty="0" smtClean="0"/>
            </a:br>
            <a:r>
              <a:rPr lang="en-US" dirty="0" smtClean="0"/>
              <a:t>C. Open Market Operations</a:t>
            </a:r>
            <a:endParaRPr lang="en-US" dirty="0"/>
          </a:p>
        </p:txBody>
      </p:sp>
      <p:sp>
        <p:nvSpPr>
          <p:cNvPr id="3" name="Content Placeholder 2"/>
          <p:cNvSpPr>
            <a:spLocks noGrp="1"/>
          </p:cNvSpPr>
          <p:nvPr>
            <p:ph idx="1"/>
          </p:nvPr>
        </p:nvSpPr>
        <p:spPr/>
        <p:txBody>
          <a:bodyPr/>
          <a:lstStyle/>
          <a:p>
            <a:r>
              <a:rPr lang="en-US" dirty="0" smtClean="0"/>
              <a:t>Open market operations is how the Government sells US treasury bonds</a:t>
            </a:r>
          </a:p>
          <a:p>
            <a:r>
              <a:rPr lang="en-US" dirty="0" smtClean="0"/>
              <a:t>If the FED increases the interest rate (payback)  on the bones they are enlarging the money supply.</a:t>
            </a:r>
          </a:p>
          <a:p>
            <a:r>
              <a:rPr lang="en-US" dirty="0" smtClean="0"/>
              <a:t>If the FED decreases the interest rate on the bonds they are shrinking the money supply.</a:t>
            </a:r>
          </a:p>
          <a:p>
            <a:endParaRPr lang="en-US" dirty="0" smtClean="0"/>
          </a:p>
          <a:p>
            <a:endParaRPr lang="en-US" dirty="0" smtClean="0"/>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sp>
        <p:nvSpPr>
          <p:cNvPr id="3" name="Content Placeholder 2"/>
          <p:cNvSpPr>
            <a:spLocks noGrp="1"/>
          </p:cNvSpPr>
          <p:nvPr>
            <p:ph sz="quarter" idx="1"/>
          </p:nvPr>
        </p:nvSpPr>
        <p:spPr/>
        <p:txBody>
          <a:bodyPr/>
          <a:lstStyle/>
          <a:p>
            <a:endParaRPr lang="en-US" dirty="0"/>
          </a:p>
        </p:txBody>
      </p:sp>
      <p:sp>
        <p:nvSpPr>
          <p:cNvPr id="4" name="Content Placeholder 3"/>
          <p:cNvSpPr>
            <a:spLocks noGrp="1"/>
          </p:cNvSpPr>
          <p:nvPr>
            <p:ph sz="quarter" idx="2"/>
          </p:nvPr>
        </p:nvSpPr>
        <p:spPr/>
        <p:txBody>
          <a:bodyPr/>
          <a:lstStyle/>
          <a:p>
            <a:r>
              <a:rPr lang="en-US" dirty="0" smtClean="0"/>
              <a:t>Inflation is the increase in prices annually</a:t>
            </a:r>
          </a:p>
          <a:p>
            <a:r>
              <a:rPr lang="en-US" dirty="0" smtClean="0"/>
              <a:t>Deflation is the decrease in prices (very bad).</a:t>
            </a:r>
          </a:p>
          <a:p>
            <a:r>
              <a:rPr lang="en-US" dirty="0" smtClean="0"/>
              <a:t>If inflation grows to quickly then eventually we will not be able to keep up.</a:t>
            </a:r>
            <a:endParaRPr lang="en-US" dirty="0"/>
          </a:p>
        </p:txBody>
      </p:sp>
      <p:pic>
        <p:nvPicPr>
          <p:cNvPr id="3076" name="Picture 4" descr="http://www.thebluecollarinvestor.com/blog/wp-content/uploads/2008/11/business-cycle-graph-better.jpg"/>
          <p:cNvPicPr>
            <a:picLocks noChangeAspect="1" noChangeArrowheads="1"/>
          </p:cNvPicPr>
          <p:nvPr/>
        </p:nvPicPr>
        <p:blipFill>
          <a:blip r:embed="rId3" cstate="print"/>
          <a:srcRect/>
          <a:stretch>
            <a:fillRect/>
          </a:stretch>
        </p:blipFill>
        <p:spPr bwMode="auto">
          <a:xfrm>
            <a:off x="228600" y="1676400"/>
            <a:ext cx="4229100" cy="441007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odhealth.freeservers.com/monopolies_big_business.jpg"/>
          <p:cNvPicPr>
            <a:picLocks noChangeAspect="1" noChangeArrowheads="1"/>
          </p:cNvPicPr>
          <p:nvPr/>
        </p:nvPicPr>
        <p:blipFill>
          <a:blip r:embed="rId3" cstate="print"/>
          <a:srcRect/>
          <a:stretch>
            <a:fillRect/>
          </a:stretch>
        </p:blipFill>
        <p:spPr bwMode="auto">
          <a:xfrm>
            <a:off x="4038600" y="1066800"/>
            <a:ext cx="4503078" cy="5105400"/>
          </a:xfrm>
          <a:prstGeom prst="rect">
            <a:avLst/>
          </a:prstGeom>
          <a:noFill/>
        </p:spPr>
      </p:pic>
      <p:sp>
        <p:nvSpPr>
          <p:cNvPr id="2" name="Title 1"/>
          <p:cNvSpPr>
            <a:spLocks noGrp="1"/>
          </p:cNvSpPr>
          <p:nvPr>
            <p:ph type="title"/>
          </p:nvPr>
        </p:nvSpPr>
        <p:spPr/>
        <p:txBody>
          <a:bodyPr/>
          <a:lstStyle/>
          <a:p>
            <a:r>
              <a:rPr lang="en-US" dirty="0" smtClean="0"/>
              <a:t>What can combinations create?</a:t>
            </a:r>
            <a:endParaRPr lang="en-US" dirty="0"/>
          </a:p>
        </p:txBody>
      </p:sp>
      <p:sp>
        <p:nvSpPr>
          <p:cNvPr id="3" name="Content Placeholder 2"/>
          <p:cNvSpPr>
            <a:spLocks noGrp="1"/>
          </p:cNvSpPr>
          <p:nvPr>
            <p:ph sz="quarter" idx="1"/>
          </p:nvPr>
        </p:nvSpPr>
        <p:spPr/>
        <p:txBody>
          <a:bodyPr/>
          <a:lstStyle/>
          <a:p>
            <a:r>
              <a:rPr lang="en-US" dirty="0" smtClean="0"/>
              <a:t>Monopolies</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bad for the consumer?</a:t>
            </a:r>
            <a:endParaRPr lang="en-US" dirty="0"/>
          </a:p>
        </p:txBody>
      </p:sp>
      <p:sp>
        <p:nvSpPr>
          <p:cNvPr id="3" name="Content Placeholder 2"/>
          <p:cNvSpPr>
            <a:spLocks noGrp="1"/>
          </p:cNvSpPr>
          <p:nvPr>
            <p:ph sz="quarter" idx="1"/>
          </p:nvPr>
        </p:nvSpPr>
        <p:spPr/>
        <p:txBody>
          <a:bodyPr/>
          <a:lstStyle/>
          <a:p>
            <a:r>
              <a:rPr lang="en-US" dirty="0" smtClean="0"/>
              <a:t>The customer loses control:</a:t>
            </a:r>
          </a:p>
          <a:p>
            <a:r>
              <a:rPr lang="en-US" dirty="0" smtClean="0"/>
              <a:t>Producers will increase price </a:t>
            </a:r>
          </a:p>
          <a:p>
            <a:r>
              <a:rPr lang="en-US" dirty="0" smtClean="0"/>
              <a:t>Give less quantity</a:t>
            </a:r>
          </a:p>
          <a:p>
            <a:r>
              <a:rPr lang="en-US" dirty="0" smtClean="0"/>
              <a:t>Less quality</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inflation?</a:t>
            </a:r>
            <a:endParaRPr lang="en-US" dirty="0"/>
          </a:p>
        </p:txBody>
      </p:sp>
      <p:sp>
        <p:nvSpPr>
          <p:cNvPr id="3" name="Content Placeholder 2"/>
          <p:cNvSpPr>
            <a:spLocks noGrp="1"/>
          </p:cNvSpPr>
          <p:nvPr>
            <p:ph sz="quarter" idx="1"/>
          </p:nvPr>
        </p:nvSpPr>
        <p:spPr/>
        <p:txBody>
          <a:bodyPr/>
          <a:lstStyle/>
          <a:p>
            <a:r>
              <a:rPr lang="en-US" dirty="0" smtClean="0"/>
              <a:t>Annual Increase in Prices</a:t>
            </a:r>
          </a:p>
          <a:p>
            <a:r>
              <a:rPr lang="en-US" dirty="0" smtClean="0"/>
              <a:t>Caused by increase in salaries (we spend more)</a:t>
            </a:r>
          </a:p>
          <a:p>
            <a:r>
              <a:rPr lang="en-US" dirty="0" smtClean="0"/>
              <a:t>Increase of the cost of the 4 factors of production</a:t>
            </a:r>
            <a:endParaRPr lang="en-US" dirty="0"/>
          </a:p>
        </p:txBody>
      </p:sp>
      <p:sp>
        <p:nvSpPr>
          <p:cNvPr id="4" name="Content Placeholder 3"/>
          <p:cNvSpPr>
            <a:spLocks noGrp="1"/>
          </p:cNvSpPr>
          <p:nvPr>
            <p:ph sz="quarter" idx="2"/>
          </p:nvPr>
        </p:nvSpPr>
        <p:spPr/>
        <p:txBody>
          <a:bodyPr/>
          <a:lstStyle/>
          <a:p>
            <a:endParaRPr lang="en-US" dirty="0"/>
          </a:p>
        </p:txBody>
      </p:sp>
      <p:pic>
        <p:nvPicPr>
          <p:cNvPr id="29698" name="Picture 2" descr="http://redbus2us.com/wp-content/uploads/2010/10/Inflation-in-USA-vs-India.gif"/>
          <p:cNvPicPr>
            <a:picLocks noChangeAspect="1" noChangeArrowheads="1"/>
          </p:cNvPicPr>
          <p:nvPr/>
        </p:nvPicPr>
        <p:blipFill>
          <a:blip r:embed="rId3" cstate="print"/>
          <a:srcRect/>
          <a:stretch>
            <a:fillRect/>
          </a:stretch>
        </p:blipFill>
        <p:spPr bwMode="auto">
          <a:xfrm>
            <a:off x="4495800" y="1447800"/>
            <a:ext cx="4495800" cy="46482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698"/>
                                        </p:tgtEl>
                                        <p:attrNameLst>
                                          <p:attrName>style.visibility</p:attrName>
                                        </p:attrNameLst>
                                      </p:cBhvr>
                                      <p:to>
                                        <p:strVal val="visible"/>
                                      </p:to>
                                    </p:set>
                                    <p:anim calcmode="lin" valueType="num">
                                      <p:cBhvr additive="base">
                                        <p:cTn id="22" dur="500" fill="hold"/>
                                        <p:tgtEl>
                                          <p:spTgt spid="29698"/>
                                        </p:tgtEl>
                                        <p:attrNameLst>
                                          <p:attrName>ppt_x</p:attrName>
                                        </p:attrNameLst>
                                      </p:cBhvr>
                                      <p:tavLst>
                                        <p:tav tm="0">
                                          <p:val>
                                            <p:strVal val="#ppt_x"/>
                                          </p:val>
                                        </p:tav>
                                        <p:tav tm="100000">
                                          <p:val>
                                            <p:strVal val="#ppt_x"/>
                                          </p:val>
                                        </p:tav>
                                      </p:tavLst>
                                    </p:anim>
                                    <p:anim calcmode="lin" valueType="num">
                                      <p:cBhvr additive="base">
                                        <p:cTn id="23"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Hyperinflation</a:t>
            </a:r>
            <a:endParaRPr lang="en-US" dirty="0"/>
          </a:p>
        </p:txBody>
      </p:sp>
      <p:sp>
        <p:nvSpPr>
          <p:cNvPr id="3" name="Content Placeholder 2"/>
          <p:cNvSpPr>
            <a:spLocks noGrp="1"/>
          </p:cNvSpPr>
          <p:nvPr>
            <p:ph sz="quarter" idx="1"/>
          </p:nvPr>
        </p:nvSpPr>
        <p:spPr/>
        <p:txBody>
          <a:bodyPr/>
          <a:lstStyle/>
          <a:p>
            <a:endParaRPr lang="en-US" dirty="0"/>
          </a:p>
        </p:txBody>
      </p:sp>
      <p:sp>
        <p:nvSpPr>
          <p:cNvPr id="4" name="Content Placeholder 3"/>
          <p:cNvSpPr>
            <a:spLocks noGrp="1"/>
          </p:cNvSpPr>
          <p:nvPr>
            <p:ph sz="quarter" idx="2"/>
          </p:nvPr>
        </p:nvSpPr>
        <p:spPr/>
        <p:txBody>
          <a:bodyPr/>
          <a:lstStyle/>
          <a:p>
            <a:endParaRPr lang="en-US" dirty="0"/>
          </a:p>
        </p:txBody>
      </p:sp>
      <p:pic>
        <p:nvPicPr>
          <p:cNvPr id="2050" name="Picture 2" descr="http://www.sott.net/image/image/s1/21717/full/Web_of_debt_hyperinflation.jpg"/>
          <p:cNvPicPr>
            <a:picLocks noChangeAspect="1" noChangeArrowheads="1"/>
          </p:cNvPicPr>
          <p:nvPr/>
        </p:nvPicPr>
        <p:blipFill>
          <a:blip r:embed="rId3" cstate="print"/>
          <a:srcRect/>
          <a:stretch>
            <a:fillRect/>
          </a:stretch>
        </p:blipFill>
        <p:spPr bwMode="auto">
          <a:xfrm>
            <a:off x="533400" y="1524000"/>
            <a:ext cx="3886200" cy="4572000"/>
          </a:xfrm>
          <a:prstGeom prst="rect">
            <a:avLst/>
          </a:prstGeom>
          <a:noFill/>
        </p:spPr>
      </p:pic>
      <p:pic>
        <p:nvPicPr>
          <p:cNvPr id="2052" name="Picture 4" descr="http://en.academic.ru/pictures/enwiki/73/Inflation-1923.jpg"/>
          <p:cNvPicPr>
            <a:picLocks noChangeAspect="1" noChangeArrowheads="1"/>
          </p:cNvPicPr>
          <p:nvPr/>
        </p:nvPicPr>
        <p:blipFill>
          <a:blip r:embed="rId4" cstate="print"/>
          <a:srcRect/>
          <a:stretch>
            <a:fillRect/>
          </a:stretch>
        </p:blipFill>
        <p:spPr bwMode="auto">
          <a:xfrm>
            <a:off x="4724400" y="1600200"/>
            <a:ext cx="3886200" cy="446369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deflation?</a:t>
            </a:r>
            <a:endParaRPr lang="en-US" dirty="0"/>
          </a:p>
        </p:txBody>
      </p:sp>
      <p:sp>
        <p:nvSpPr>
          <p:cNvPr id="3" name="Content Placeholder 2"/>
          <p:cNvSpPr>
            <a:spLocks noGrp="1"/>
          </p:cNvSpPr>
          <p:nvPr>
            <p:ph sz="quarter" idx="1"/>
          </p:nvPr>
        </p:nvSpPr>
        <p:spPr/>
        <p:txBody>
          <a:bodyPr/>
          <a:lstStyle/>
          <a:p>
            <a:r>
              <a:rPr lang="en-US" dirty="0" smtClean="0"/>
              <a:t>The decrease in prices</a:t>
            </a:r>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inflation have a negative impact on the economy?</a:t>
            </a:r>
            <a:endParaRPr lang="en-US" dirty="0"/>
          </a:p>
        </p:txBody>
      </p:sp>
      <p:sp>
        <p:nvSpPr>
          <p:cNvPr id="3" name="Content Placeholder 2"/>
          <p:cNvSpPr>
            <a:spLocks noGrp="1"/>
          </p:cNvSpPr>
          <p:nvPr>
            <p:ph sz="quarter" idx="1"/>
          </p:nvPr>
        </p:nvSpPr>
        <p:spPr/>
        <p:txBody>
          <a:bodyPr/>
          <a:lstStyle/>
          <a:p>
            <a:r>
              <a:rPr lang="en-US" dirty="0" smtClean="0"/>
              <a:t>Prices rise leaving less money in the pocketbook/wallet</a:t>
            </a:r>
          </a:p>
          <a:p>
            <a:endParaRPr lang="en-US" dirty="0"/>
          </a:p>
        </p:txBody>
      </p:sp>
      <p:sp>
        <p:nvSpPr>
          <p:cNvPr id="4" name="Content Placeholder 3"/>
          <p:cNvSpPr>
            <a:spLocks noGrp="1"/>
          </p:cNvSpPr>
          <p:nvPr>
            <p:ph sz="quarter" idx="2"/>
          </p:nvPr>
        </p:nvSpPr>
        <p:spPr/>
        <p:txBody>
          <a:bodyPr/>
          <a:lstStyle/>
          <a:p>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5"/>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2.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202</TotalTime>
  <Words>923</Words>
  <Application>Microsoft Office PowerPoint</Application>
  <PresentationFormat>On-screen Show (4:3)</PresentationFormat>
  <Paragraphs>126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Goal 9 (with worksheet)</vt:lpstr>
      <vt:lpstr>Combinations and Mergers</vt:lpstr>
      <vt:lpstr>Vertical mergers vs Horizontal mergers</vt:lpstr>
      <vt:lpstr>What can combinations create?</vt:lpstr>
      <vt:lpstr>Why is this bad for the consumer?</vt:lpstr>
      <vt:lpstr>What is inflation?</vt:lpstr>
      <vt:lpstr>Hyperinflation</vt:lpstr>
      <vt:lpstr>What is deflation?</vt:lpstr>
      <vt:lpstr>How can inflation have a negative impact on the economy?</vt:lpstr>
      <vt:lpstr>How does the consumer price index help measure the inflation rate?  4 complete sentences</vt:lpstr>
      <vt:lpstr>8. How does the Consumer Price Index help measure the economy?</vt:lpstr>
      <vt:lpstr>You need to know that the consumer price index </vt:lpstr>
      <vt:lpstr>Remember:  </vt:lpstr>
      <vt:lpstr>Two Types of Money</vt:lpstr>
      <vt:lpstr>11. What gives our FIAT money value?</vt:lpstr>
      <vt:lpstr>Money</vt:lpstr>
      <vt:lpstr>Characteristics of  Money:</vt:lpstr>
      <vt:lpstr>What are the two types of money?</vt:lpstr>
      <vt:lpstr> FDIC </vt:lpstr>
      <vt:lpstr>What is the Federal Reserve System?</vt:lpstr>
      <vt:lpstr>The main job of the FED</vt:lpstr>
      <vt:lpstr>The FED as a Regulator</vt:lpstr>
      <vt:lpstr>Monetary Policy</vt:lpstr>
      <vt:lpstr>How money Grows.</vt:lpstr>
      <vt:lpstr>Growth of money</vt:lpstr>
      <vt:lpstr>Money supply</vt:lpstr>
      <vt:lpstr>The economy is built on confidence</vt:lpstr>
      <vt:lpstr>3 tools by the FED.  A. Discount Rate</vt:lpstr>
      <vt:lpstr>3 tools by the FED.  B. Reserve Requirement</vt:lpstr>
      <vt:lpstr>3 tools by the FED.  C. Open Market Operations</vt:lpstr>
      <vt:lpstr>The business Cycle</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9 (with worksheet)</dc:title>
  <dc:creator>mtworley</dc:creator>
  <cp:lastModifiedBy>mtworley</cp:lastModifiedBy>
  <cp:revision>9</cp:revision>
  <dcterms:created xsi:type="dcterms:W3CDTF">2011-01-03T18:46:16Z</dcterms:created>
  <dcterms:modified xsi:type="dcterms:W3CDTF">2018-05-24T11:12:23Z</dcterms:modified>
</cp:coreProperties>
</file>