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6"/>
  </p:handoutMasterIdLst>
  <p:sldIdLst>
    <p:sldId id="257" r:id="rId2"/>
    <p:sldId id="260" r:id="rId3"/>
    <p:sldId id="258" r:id="rId4"/>
    <p:sldId id="267" r:id="rId5"/>
    <p:sldId id="273" r:id="rId6"/>
    <p:sldId id="290" r:id="rId7"/>
    <p:sldId id="289" r:id="rId8"/>
    <p:sldId id="263" r:id="rId9"/>
    <p:sldId id="281" r:id="rId10"/>
    <p:sldId id="282" r:id="rId11"/>
    <p:sldId id="259" r:id="rId12"/>
    <p:sldId id="261" r:id="rId13"/>
    <p:sldId id="269" r:id="rId14"/>
    <p:sldId id="262" r:id="rId15"/>
    <p:sldId id="265" r:id="rId16"/>
    <p:sldId id="266" r:id="rId17"/>
    <p:sldId id="268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91" r:id="rId29"/>
    <p:sldId id="292" r:id="rId30"/>
    <p:sldId id="293" r:id="rId31"/>
    <p:sldId id="294" r:id="rId32"/>
    <p:sldId id="295" r:id="rId33"/>
    <p:sldId id="301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7" d="100"/>
          <a:sy n="87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8CE5-137D-48A0-842B-1AC7EDEEF2B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E9E9-1EE5-41F6-A008-98384F2C7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00F01F6-EC83-4B23-8CBA-3F74624D20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5A60CA-970B-4D34-8D1C-2CCB4C9C5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g.unc.edu/sites/www.sog.unc.edu/files/unmanaged/LGNC/Xerte/chapter_1/in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leig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86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LOCAL GOVERNMENT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purpose?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en/d/dd/Municipal_government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1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 Counties</a:t>
            </a:r>
            <a:endParaRPr lang="en-US" dirty="0"/>
          </a:p>
        </p:txBody>
      </p:sp>
      <p:pic>
        <p:nvPicPr>
          <p:cNvPr id="6" name="Content Placeholder 5" descr="north-carolina-county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7885"/>
            <a:ext cx="8229600" cy="3387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COUNTY MUNICIPALITIES</a:t>
            </a:r>
            <a:endParaRPr lang="en-US" dirty="0"/>
          </a:p>
        </p:txBody>
      </p:sp>
      <p:pic>
        <p:nvPicPr>
          <p:cNvPr id="4" name="Content Placeholder 3" descr="wak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772400" cy="5410199"/>
          </a:xfrm>
        </p:spPr>
      </p:pic>
      <p:cxnSp>
        <p:nvCxnSpPr>
          <p:cNvPr id="7" name="Straight Connector 6"/>
          <p:cNvCxnSpPr/>
          <p:nvPr/>
        </p:nvCxnSpPr>
        <p:spPr>
          <a:xfrm>
            <a:off x="2133600" y="3657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3962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4648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5334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6172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286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3810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3886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43800" y="3733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5981700" y="2324100"/>
            <a:ext cx="685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3962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4724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5715000" y="29718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67300" y="240030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County </a:t>
            </a:r>
            <a:endParaRPr lang="en-US" dirty="0"/>
          </a:p>
        </p:txBody>
      </p:sp>
      <p:pic>
        <p:nvPicPr>
          <p:cNvPr id="4" name="Content Placeholder 3" descr="Wake%20Coun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229600" cy="5867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osio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0"/>
            <a:ext cx="47244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RUNS LOCAL GOVERNMENTS?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COUNTIES:  Run by a Board of Commissioners</a:t>
            </a:r>
          </a:p>
          <a:p>
            <a:pPr>
              <a:buNone/>
            </a:pPr>
            <a:r>
              <a:rPr lang="en-US" sz="2800" dirty="0" smtClean="0"/>
              <a:t>	1.  Make and carry out decisions for the county</a:t>
            </a:r>
          </a:p>
          <a:p>
            <a:pPr>
              <a:buNone/>
            </a:pPr>
            <a:r>
              <a:rPr lang="en-US" sz="2800" dirty="0" smtClean="0"/>
              <a:t>    2.  Have the authority to tax (property tax and sales tax)</a:t>
            </a:r>
          </a:p>
          <a:p>
            <a:pPr>
              <a:buNone/>
            </a:pPr>
            <a:r>
              <a:rPr lang="en-US" sz="2800" dirty="0" smtClean="0"/>
              <a:t>    3.  Manage the county budget (give money to the local school boards)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_Of_Raleigh_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746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_carytown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267200" cy="4724400"/>
          </a:xfrm>
          <a:prstGeom prst="rect">
            <a:avLst/>
          </a:prstGeom>
        </p:spPr>
      </p:pic>
      <p:pic>
        <p:nvPicPr>
          <p:cNvPr id="4" name="Picture 3" descr="000001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4191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Bringing unincorporated areas into city or town limits</a:t>
            </a:r>
          </a:p>
          <a:p>
            <a:pPr lvl="1"/>
            <a:r>
              <a:rPr lang="en-US" sz="2900" dirty="0" smtClean="0"/>
              <a:t>Usually for the purpose of using city utilities such as water and trash pick-up</a:t>
            </a:r>
          </a:p>
          <a:p>
            <a:endParaRPr lang="en-US" dirty="0"/>
          </a:p>
        </p:txBody>
      </p:sp>
      <p:pic>
        <p:nvPicPr>
          <p:cNvPr id="4" name="Picture 3" descr="016_annex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191000"/>
            <a:ext cx="501015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governments raise money through taxes:</a:t>
            </a:r>
          </a:p>
          <a:p>
            <a:pPr lvl="1"/>
            <a:r>
              <a:rPr lang="en-US" dirty="0" smtClean="0"/>
              <a:t>Property taxes, public utility taxes, sales taxes</a:t>
            </a:r>
          </a:p>
          <a:p>
            <a:pPr lvl="1"/>
            <a:r>
              <a:rPr lang="en-US" dirty="0" smtClean="0"/>
              <a:t>This is called </a:t>
            </a:r>
            <a:r>
              <a:rPr lang="en-US" sz="4000" dirty="0" smtClean="0">
                <a:solidFill>
                  <a:srgbClr val="FF0000"/>
                </a:solidFill>
              </a:rPr>
              <a:t>REVENUE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C:\Documents and Settings\Administrator\Local Settings\Temporary Internet Files\Content.IE5\BFVTWX6M\MMj0395692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3886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governments spend money on services such as:	</a:t>
            </a:r>
          </a:p>
          <a:p>
            <a:pPr lvl="1"/>
            <a:r>
              <a:rPr lang="en-US" dirty="0" smtClean="0"/>
              <a:t>Schools, law enforcement, public utilities (water, trash pick-up)</a:t>
            </a:r>
          </a:p>
          <a:p>
            <a:pPr lvl="1"/>
            <a:r>
              <a:rPr lang="en-US" dirty="0" smtClean="0"/>
              <a:t>This is called </a:t>
            </a:r>
            <a:r>
              <a:rPr lang="en-US" dirty="0" smtClean="0">
                <a:solidFill>
                  <a:srgbClr val="FF0000"/>
                </a:solidFill>
              </a:rPr>
              <a:t>EXPENDITURES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C:\Documents and Settings\Administrator\Local Settings\Temporary Internet Files\Content.IE5\P37F99C6\MCj04417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86200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REKNJX4H\MCj044175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4114800"/>
            <a:ext cx="2743200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Local Settings\Temporary Internet Files\Content.IE5\REKNJX4H\MCj041601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57200"/>
            <a:ext cx="1841500" cy="104775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Local Settings\Temporary Internet Files\Content.IE5\FMS3N90X\MCTN00105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465275"/>
            <a:ext cx="4588598" cy="139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Municipalities</a:t>
            </a:r>
            <a:r>
              <a:rPr lang="en-US" sz="2800" dirty="0" smtClean="0"/>
              <a:t>:  city, town, or village governments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WAKE COUNTY has 11 municipalities:  Raleigh, Garner, Cary, Apex, Fuquay-Varina, Knightdale, Wendell, Zebulon, Morrisville, Holly Springs, Wake Forest-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Rolesville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2800" dirty="0" smtClean="0"/>
              <a:t>More than 540 in NC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/>
              <a:t>The city where the courthouse is located is known as the </a:t>
            </a:r>
            <a:r>
              <a:rPr lang="en-US" sz="2800" dirty="0" smtClean="0">
                <a:solidFill>
                  <a:srgbClr val="FF0000"/>
                </a:solidFill>
              </a:rPr>
              <a:t>COUNTY SEAT</a:t>
            </a:r>
            <a:r>
              <a:rPr lang="en-US" sz="2800" dirty="0" smtClean="0"/>
              <a:t>…in Wake County’s case this is Raleigh. </a:t>
            </a:r>
          </a:p>
          <a:p>
            <a:pPr>
              <a:buNone/>
            </a:pPr>
            <a:r>
              <a:rPr lang="en-US" sz="2800" dirty="0" smtClean="0"/>
              <a:t>Everyone lives in a county but not a municipality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Municipal government services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93776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Municipal governments often provide the same types of services as counties, such as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water supply, wastewater treatment, police and fire protection, garbage collection, planning and zoning, and building inspection. </a:t>
            </a:r>
          </a:p>
          <a:p>
            <a:pPr eaLnBrk="1" hangingPunct="1"/>
            <a:r>
              <a:rPr lang="en-US" sz="2400" dirty="0" smtClean="0"/>
              <a:t>Some municipalities operate additional services, such as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airports, auditoriums, bus systems, cemeteries, electric or gas systems, parks and recreation programs, public housing, and traffic control.  </a:t>
            </a:r>
          </a:p>
          <a:p>
            <a:pPr eaLnBrk="1" hangingPunct="1"/>
            <a:r>
              <a:rPr lang="en-US" sz="2400" dirty="0" smtClean="0"/>
              <a:t>*Oftentimes, counties and municipalities will work together to coordinate for the most efficient provision of services.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Administrator\Local Settings\Temporary Internet Files\Content.IE5\G7FRMKH5\MPj04394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86200"/>
            <a:ext cx="4495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This </a:t>
            </a:r>
            <a:r>
              <a:rPr lang="en-US" sz="3200" dirty="0"/>
              <a:t>is the responsibility of both state and local </a:t>
            </a:r>
            <a:r>
              <a:rPr lang="en-US" sz="3200" dirty="0" smtClean="0"/>
              <a:t>governments</a:t>
            </a:r>
            <a:endParaRPr lang="en-US" sz="3200" dirty="0"/>
          </a:p>
          <a:p>
            <a:pPr lvl="2"/>
            <a:r>
              <a:rPr lang="en-US" sz="3200" b="1" dirty="0"/>
              <a:t>STATE</a:t>
            </a:r>
            <a:r>
              <a:rPr lang="en-US" sz="3200" dirty="0"/>
              <a:t>-sets qualifications for teachers, develops curriculum, sets base salaries, and graduation requirements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istrator\Local Settings\Temporary Internet Files\Content.IE5\DQO37S2N\MPj04394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6400800" cy="328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b="1" dirty="0" smtClean="0"/>
              <a:t>LEA- Local Educational Agency (SCHOOL BOARD)-</a:t>
            </a:r>
            <a:r>
              <a:rPr lang="en-US" sz="2800" dirty="0" smtClean="0"/>
              <a:t>sets school calendar and attendance policies, can supplement teacher pay, pays for school buildings and maintenance, decides how to meet state requirements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>
                <a:latin typeface="+mj-lt"/>
              </a:rPr>
              <a:t>Who pays for public education?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b="1" dirty="0"/>
              <a:t>SCHOOL BOARDS CANNOT TAX</a:t>
            </a:r>
            <a:r>
              <a:rPr lang="en-US" sz="2800" dirty="0"/>
              <a:t>-depend on county commissioners to levy local taxes</a:t>
            </a:r>
          </a:p>
          <a:p>
            <a:pPr lvl="2"/>
            <a:r>
              <a:rPr lang="en-US" sz="2800" b="1" dirty="0"/>
              <a:t>INTERGOVERNMENTAL REVENUE</a:t>
            </a:r>
            <a:r>
              <a:rPr lang="en-US" sz="2800" dirty="0"/>
              <a:t>-money taken from the state and federal government (mostly state)</a:t>
            </a:r>
          </a:p>
          <a:p>
            <a:r>
              <a:rPr lang="en-US" sz="2800" b="1" dirty="0"/>
              <a:t>**Federal government usually gives grants for specific programs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Documents and Settings\Administrator\Local Settings\Temporary Internet Files\Content.IE5\HX42O3LF\MPj04422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419600"/>
            <a:ext cx="43053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istrator\Local Settings\Temporary Internet Files\Content.IE5\ZQ90H7ZR\MCj04336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638800"/>
            <a:ext cx="2362200" cy="99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The General Assembly makes laws, but most enforcement is handled by the local government.</a:t>
            </a:r>
          </a:p>
          <a:p>
            <a:pPr lvl="2"/>
            <a:r>
              <a:rPr lang="en-US" b="1" dirty="0"/>
              <a:t>MUNICIPAL POLICE</a:t>
            </a:r>
            <a:r>
              <a:rPr lang="en-US" dirty="0"/>
              <a:t> (Raleigh Police, Cary Police)-handle law enforcement in their municipality</a:t>
            </a:r>
          </a:p>
          <a:p>
            <a:pPr lvl="2"/>
            <a:r>
              <a:rPr lang="en-US" b="1" dirty="0"/>
              <a:t>SHERIFF’S OFFICE</a:t>
            </a:r>
            <a:r>
              <a:rPr lang="en-US" dirty="0"/>
              <a:t>-operates county jails, regulate courts, deliver subpoenas and court papers</a:t>
            </a:r>
          </a:p>
          <a:p>
            <a:pPr lvl="1"/>
            <a:r>
              <a:rPr lang="en-US" dirty="0"/>
              <a:t>STATE HIGHWAY PATROL-regulates highways in the state</a:t>
            </a:r>
          </a:p>
          <a:p>
            <a:r>
              <a:rPr lang="en-US" b="1" dirty="0"/>
              <a:t>**STATE AND LOCAL OFFICIALS WORK CLOSELY TOGETHER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 descr="C:\Documents and Settings\Administrator\Local Settings\Temporary Internet Files\Content.IE5\P1EZNCO6\MCj04241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800"/>
            <a:ext cx="879475" cy="181927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Local Settings\Temporary Internet Files\Content.IE5\BFVTWX6M\MCj041601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10200"/>
            <a:ext cx="184150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istrator\Local Settings\Temporary Internet Files\Content.IE5\P1EZNCO6\MPj04387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295656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LAND 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LAND USE</a:t>
            </a:r>
            <a:endParaRPr lang="en-US" sz="3200" dirty="0"/>
          </a:p>
          <a:p>
            <a:pPr lvl="1"/>
            <a:r>
              <a:rPr lang="en-US" sz="3200" dirty="0"/>
              <a:t>Local governments regulate how land is used to protect the environment, protect health and safety, to protect property values.</a:t>
            </a:r>
          </a:p>
          <a:p>
            <a:endParaRPr lang="en-US" dirty="0"/>
          </a:p>
        </p:txBody>
      </p:sp>
      <p:pic>
        <p:nvPicPr>
          <p:cNvPr id="5122" name="Picture 2" descr="C:\Documents and Settings\Administrator\Local Settings\Temporary Internet Files\Content.IE5\DQO37S2N\MCj043768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267200"/>
            <a:ext cx="1879600" cy="179705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Local Settings\Temporary Internet Files\Content.IE5\G7FRMKH5\MCj032016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1283818" cy="18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500" b="1" dirty="0" smtClean="0">
                <a:solidFill>
                  <a:srgbClr val="FF0000"/>
                </a:solidFill>
              </a:rPr>
              <a:t>ZONING-</a:t>
            </a:r>
            <a:r>
              <a:rPr lang="en-US" sz="3500" dirty="0" smtClean="0">
                <a:solidFill>
                  <a:srgbClr val="FF0000"/>
                </a:solidFill>
              </a:rPr>
              <a:t>designating certain areas for certain kinds of land use.</a:t>
            </a:r>
          </a:p>
          <a:p>
            <a:r>
              <a:rPr lang="en-US" b="1" dirty="0" smtClean="0"/>
              <a:t>EX-</a:t>
            </a:r>
            <a:r>
              <a:rPr lang="en-US" dirty="0" smtClean="0"/>
              <a:t> housing, business, parks, trash dumps, factories etc.</a:t>
            </a:r>
          </a:p>
          <a:p>
            <a:r>
              <a:rPr lang="en-US" b="1" dirty="0" smtClean="0"/>
              <a:t>**MUST HAVE A PERMIT BEFORE YOU BUILD ON AND PIECE OF LAND-</a:t>
            </a:r>
            <a:r>
              <a:rPr lang="en-US" dirty="0" smtClean="0"/>
              <a:t>even if you own it!!!!!</a:t>
            </a:r>
          </a:p>
          <a:p>
            <a:pPr lvl="2"/>
            <a:r>
              <a:rPr lang="en-US" dirty="0" smtClean="0"/>
              <a:t>Builders must follow certain rules and codes for safety-must be inspected.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sgovernmentspending.com/usgs_5bar.php?title=Total%20Expenditure,%20Federal+Government&amp;year=2009_2013&amp;sname=United_States&amp;units=b&amp;stack=&amp;size=s&amp;col=&amp;total=3518_3456_3819_3729_3771&amp;source=a_a_b_b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724400" cy="6629400"/>
          </a:xfrm>
          <a:prstGeom prst="rect">
            <a:avLst/>
          </a:prstGeom>
          <a:noFill/>
        </p:spPr>
      </p:pic>
      <p:pic>
        <p:nvPicPr>
          <p:cNvPr id="1028" name="Picture 4" descr="http://www.usgovernmentspending.com/usgs_piecol.php?title=Federal%20Expenditure:%20$3,819%20bn&amp;year=2011&amp;sname=United_States&amp;size=s&amp;units=&amp;label=Defense_Health_Pensions_Welfare_Remainder&amp;fed=964.798_881.96_793.205_495.588_683.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4114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us debt ch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641"/>
            <a:ext cx="8991600" cy="65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73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4037"/>
            <a:ext cx="9220200" cy="65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6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Counties:  </a:t>
            </a:r>
            <a:r>
              <a:rPr lang="en-US" sz="3200" dirty="0" smtClean="0"/>
              <a:t>A large territory and political subdivision in a state</a:t>
            </a:r>
          </a:p>
          <a:p>
            <a:r>
              <a:rPr lang="en-US" sz="3200" dirty="0" smtClean="0"/>
              <a:t>North Carolina has 100 counties</a:t>
            </a:r>
          </a:p>
          <a:p>
            <a:pPr lvl="1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 Alaska counties are called boroughs, in Louisiana parishes</a:t>
            </a:r>
          </a:p>
          <a:p>
            <a:r>
              <a:rPr lang="en-US" sz="3200" dirty="0" smtClean="0"/>
              <a:t>Example:  Wake, Johnston, Durham, Franklin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us government expendi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7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65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us government in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951"/>
            <a:ext cx="8991600" cy="63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81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915400" cy="64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00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North Carolina revenu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148"/>
            <a:ext cx="8915400" cy="61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06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www.usgovernmentspending.com/usgs_piecol.php?title=Local%20Expenditure:%20$38.6%20bn&amp;year=2011&amp;sname=North_Carolina&amp;size=s&amp;units=&amp;label=Education_Health_Protection_Remainder&amp;fed=14.567829_5.728136_2.989044_15.317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dirty="0" smtClean="0"/>
              <a:t>LOCAL GOVERNMENTS ONLY HAVE LEGISLATIVE AND EXECUTIVE BRANCHES…</a:t>
            </a:r>
          </a:p>
          <a:p>
            <a:pPr lvl="1">
              <a:buNone/>
            </a:pPr>
            <a:r>
              <a:rPr lang="en-US" sz="3200" dirty="0" smtClean="0"/>
              <a:t>-The courts are run by the state government</a:t>
            </a:r>
          </a:p>
          <a:p>
            <a:pPr lvl="1">
              <a:buNone/>
            </a:pPr>
            <a:r>
              <a:rPr lang="en-US" sz="3200" dirty="0" smtClean="0"/>
              <a:t>-cities can make </a:t>
            </a:r>
            <a:r>
              <a:rPr lang="en-US" sz="3200" dirty="0" smtClean="0">
                <a:solidFill>
                  <a:srgbClr val="FF0000"/>
                </a:solidFill>
              </a:rPr>
              <a:t>ordinances </a:t>
            </a:r>
            <a:r>
              <a:rPr lang="en-US" sz="3200" dirty="0" smtClean="0"/>
              <a:t>(local laws) but state courts punish law breakers</a:t>
            </a:r>
          </a:p>
          <a:p>
            <a:endParaRPr lang="en-US" dirty="0"/>
          </a:p>
        </p:txBody>
      </p:sp>
      <p:pic>
        <p:nvPicPr>
          <p:cNvPr id="4" name="Picture 3" descr="rule of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0"/>
            <a:ext cx="2971800" cy="2286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Municipal Government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4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Municipalities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are </a:t>
            </a:r>
            <a:r>
              <a:rPr lang="en-US" sz="2400" b="1" dirty="0" smtClean="0">
                <a:solidFill>
                  <a:srgbClr val="FF0000"/>
                </a:solidFill>
              </a:rPr>
              <a:t>incorporated</a:t>
            </a:r>
            <a:r>
              <a:rPr lang="en-US" sz="2400" dirty="0" smtClean="0"/>
              <a:t> (legally included or added) within counties because people living there desire an even more localized provision of public services and decision-making</a:t>
            </a:r>
          </a:p>
          <a:p>
            <a:pPr eaLnBrk="1" hangingPunct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Must be incorporated by the General Assembly, which defines the geographic boundaries of the municipality and approves its charter. 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charter</a:t>
            </a:r>
            <a:r>
              <a:rPr lang="en-US" sz="2400" dirty="0" smtClean="0"/>
              <a:t> may call the municipality a city, a town, or a village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in North Carolina, these terms carry no special legal meaning and are not tied to the population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smtClean="0"/>
              <a:t>local Government 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http://www.sog.unc.edu/sites/www.sog.unc.edu/files/unmanaged/LGNC/Xerte/chapter_1/index.htm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Bringing unincorporated areas into city or town limits</a:t>
            </a:r>
          </a:p>
          <a:p>
            <a:pPr lvl="1"/>
            <a:r>
              <a:rPr lang="en-US" sz="2900" dirty="0" smtClean="0"/>
              <a:t>Usually for the purpose of using city utilities such as water and trash pick-up</a:t>
            </a:r>
          </a:p>
          <a:p>
            <a:endParaRPr lang="en-US" dirty="0"/>
          </a:p>
        </p:txBody>
      </p:sp>
      <p:pic>
        <p:nvPicPr>
          <p:cNvPr id="4" name="Picture 3" descr="016_annex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191000"/>
            <a:ext cx="501015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RUNS LOCAL GOVERNMENTS?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MUNICIPALITIES:- Set up in several different ways depending on the town or city; can have a city council, town council, board of commissioners, and/or alderman</a:t>
            </a:r>
          </a:p>
          <a:p>
            <a:pPr lvl="1"/>
            <a:r>
              <a:rPr lang="en-US" sz="2800" dirty="0" smtClean="0"/>
              <a:t>Raleigh have a </a:t>
            </a:r>
            <a:r>
              <a:rPr lang="en-US" sz="2800" dirty="0" smtClean="0">
                <a:solidFill>
                  <a:srgbClr val="FF0000"/>
                </a:solidFill>
              </a:rPr>
              <a:t>City Council </a:t>
            </a:r>
            <a:r>
              <a:rPr lang="en-US" sz="2800" dirty="0" smtClean="0"/>
              <a:t>(elected by the people)	-Raleigh has a mayor (elected by the people)</a:t>
            </a:r>
          </a:p>
          <a:p>
            <a:pPr lvl="1"/>
            <a:r>
              <a:rPr lang="en-US" sz="2800" dirty="0" smtClean="0"/>
              <a:t>The mayor is on the city council</a:t>
            </a:r>
          </a:p>
          <a:p>
            <a:pPr lvl="1">
              <a:buNone/>
            </a:pPr>
            <a:r>
              <a:rPr lang="en-US" dirty="0" smtClean="0"/>
              <a:t>                 </a:t>
            </a:r>
          </a:p>
          <a:p>
            <a:pPr lvl="1">
              <a:buNone/>
            </a:pPr>
            <a:r>
              <a:rPr lang="en-US" dirty="0" smtClean="0"/>
              <a:t>                               Mayor</a:t>
            </a:r>
          </a:p>
          <a:p>
            <a:pPr lvl="1">
              <a:buNone/>
            </a:pPr>
            <a:r>
              <a:rPr lang="en-US" dirty="0" smtClean="0"/>
              <a:t>                      Charles Meeker</a:t>
            </a:r>
            <a:endParaRPr lang="en-US" dirty="0"/>
          </a:p>
        </p:txBody>
      </p:sp>
      <p:pic>
        <p:nvPicPr>
          <p:cNvPr id="4" name="Picture 3" descr="mee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876800"/>
            <a:ext cx="2971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timesunion.com/saratogaseen/files/2010/04/Manager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47800"/>
            <a:ext cx="5029200" cy="5029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Council-Manager Form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Council-Manager Form</a:t>
            </a:r>
            <a:endParaRPr lang="en-US" sz="4800" dirty="0"/>
          </a:p>
          <a:p>
            <a:pPr lvl="1"/>
            <a:r>
              <a:rPr lang="en-US" dirty="0"/>
              <a:t>This form is used for some cities and all counties</a:t>
            </a:r>
            <a:endParaRPr lang="en-US" sz="4400" dirty="0"/>
          </a:p>
          <a:p>
            <a:pPr lvl="1"/>
            <a:r>
              <a:rPr lang="en-US" dirty="0"/>
              <a:t>Elected council &amp; mayor make laws</a:t>
            </a:r>
            <a:endParaRPr lang="en-US" sz="4400" dirty="0"/>
          </a:p>
          <a:p>
            <a:pPr lvl="1"/>
            <a:r>
              <a:rPr lang="en-US" dirty="0"/>
              <a:t>Appointed manager handles day-to-day business</a:t>
            </a:r>
            <a:endParaRPr lang="en-US" sz="44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</TotalTime>
  <Words>754</Words>
  <Application>Microsoft Office PowerPoint</Application>
  <PresentationFormat>On-screen Show (4:3)</PresentationFormat>
  <Paragraphs>86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LOCAL GOVERNMENT</vt:lpstr>
      <vt:lpstr>TWO TYPES OF LOCAL GOVERNMENT</vt:lpstr>
      <vt:lpstr>TWO TYPES OF LOCAL GOVERNMENT</vt:lpstr>
      <vt:lpstr>Local Government</vt:lpstr>
      <vt:lpstr>Municipal Government</vt:lpstr>
      <vt:lpstr>Short local Government Video</vt:lpstr>
      <vt:lpstr>Annexation</vt:lpstr>
      <vt:lpstr>WHO RUNS LOCAL GOVERNMENTS?</vt:lpstr>
      <vt:lpstr>Council-Manager Form </vt:lpstr>
      <vt:lpstr>PowerPoint Presentation</vt:lpstr>
      <vt:lpstr>North Carolina Counties</vt:lpstr>
      <vt:lpstr>WAKE COUNTY MUNICIPALITIES</vt:lpstr>
      <vt:lpstr>Wake County </vt:lpstr>
      <vt:lpstr>WHO RUNS LOCAL GOVERNMENTS?</vt:lpstr>
      <vt:lpstr>PowerPoint Presentation</vt:lpstr>
      <vt:lpstr>PowerPoint Presentation</vt:lpstr>
      <vt:lpstr>Annexation</vt:lpstr>
      <vt:lpstr>Local Government</vt:lpstr>
      <vt:lpstr>Local Government</vt:lpstr>
      <vt:lpstr>Municipal government services</vt:lpstr>
      <vt:lpstr>PUBLIC EDUCATION</vt:lpstr>
      <vt:lpstr>PUBLIC EDUCATION</vt:lpstr>
      <vt:lpstr>Who pays for public education? </vt:lpstr>
      <vt:lpstr>LAW ENFORCEMENT</vt:lpstr>
      <vt:lpstr>  LAND USE </vt:lpstr>
      <vt:lpstr>LAND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kharris</dc:creator>
  <cp:lastModifiedBy>mtworley</cp:lastModifiedBy>
  <cp:revision>12</cp:revision>
  <dcterms:created xsi:type="dcterms:W3CDTF">2010-11-01T18:53:31Z</dcterms:created>
  <dcterms:modified xsi:type="dcterms:W3CDTF">2018-11-09T13:36:35Z</dcterms:modified>
</cp:coreProperties>
</file>