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embeddedFontLst>
    <p:embeddedFont>
      <p:font typeface="Gill Sans" panose="020B0604020202020204" charset="0"/>
      <p:regular r:id="rId26"/>
      <p:bold r:id="rId27"/>
    </p:embeddedFont>
    <p:embeddedFont>
      <p:font typeface="Verdana" panose="020B0604030504040204" pitchFamily="34" charset="0"/>
      <p:regular r:id="rId28"/>
      <p:bold r:id="rId29"/>
      <p:italic r:id="rId30"/>
      <p:boldItalic r:id="rId3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2" roundtripDataSignature="AMtx7mj1eL9m8DlYhSc1Sg4Q0/HVXHGjP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 snapToGrid="0">
      <p:cViewPr varScale="1">
        <p:scale>
          <a:sx n="19" d="100"/>
          <a:sy n="19" d="100"/>
        </p:scale>
        <p:origin x="3234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3.fntdata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font" Target="fonts/font5.fntdata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5"/>
          <p:cNvSpPr txBox="1"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Gill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5"/>
          <p:cNvSpPr txBox="1"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80"/>
              <a:buNone/>
              <a:defRPr sz="2600">
                <a:solidFill>
                  <a:srgbClr val="341108"/>
                </a:solidFill>
              </a:defRPr>
            </a:lvl1pPr>
            <a:lvl2pPr lvl="1" algn="ctr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5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5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5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" name="Google Shape;22;p25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>
            <a:gsLst>
              <a:gs pos="0">
                <a:srgbClr val="D7F6FF">
                  <a:alpha val="94901"/>
                </a:srgbClr>
              </a:gs>
              <a:gs pos="50000">
                <a:srgbClr val="C0E3F0">
                  <a:alpha val="89803"/>
                </a:srgbClr>
              </a:gs>
              <a:gs pos="95000">
                <a:srgbClr val="65C6EA">
                  <a:alpha val="87843"/>
                </a:srgbClr>
              </a:gs>
              <a:gs pos="100000">
                <a:srgbClr val="00BBF1">
                  <a:alpha val="84705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9525" cap="rnd" cmpd="sng">
            <a:solidFill>
              <a:srgbClr val="2F8DA4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3" name="Google Shape;23;p25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>
            <a:solidFill>
              <a:srgbClr val="317F92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4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34"/>
          <p:cNvSpPr txBox="1">
            <a:spLocks noGrp="1"/>
          </p:cNvSpPr>
          <p:nvPr>
            <p:ph type="body" idx="1"/>
          </p:nvPr>
        </p:nvSpPr>
        <p:spPr>
          <a:xfrm rot="5400000">
            <a:off x="2784348" y="99060"/>
            <a:ext cx="4800600" cy="7498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⚫"/>
              <a:defRPr/>
            </a:lvl1pPr>
            <a:lvl2pPr marL="914400" lvl="1" indent="-3429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87" name="Google Shape;87;p34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34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34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5"/>
          <p:cNvSpPr txBox="1">
            <a:spLocks noGrp="1"/>
          </p:cNvSpPr>
          <p:nvPr>
            <p:ph type="title"/>
          </p:nvPr>
        </p:nvSpPr>
        <p:spPr>
          <a:xfrm rot="5400000">
            <a:off x="4846637" y="2286002"/>
            <a:ext cx="5851525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35"/>
          <p:cNvSpPr txBox="1">
            <a:spLocks noGrp="1"/>
          </p:cNvSpPr>
          <p:nvPr>
            <p:ph type="body" idx="1"/>
          </p:nvPr>
        </p:nvSpPr>
        <p:spPr>
          <a:xfrm rot="5400000">
            <a:off x="998537" y="419103"/>
            <a:ext cx="5851525" cy="55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⚫"/>
              <a:defRPr/>
            </a:lvl1pPr>
            <a:lvl2pPr marL="914400" lvl="1" indent="-3429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93" name="Google Shape;93;p35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35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35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6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6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⚫"/>
              <a:defRPr/>
            </a:lvl1pPr>
            <a:lvl2pPr marL="914400" lvl="1" indent="-3429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27" name="Google Shape;27;p26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6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6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7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2" name="Google Shape;32;p27"/>
          <p:cNvSpPr txBox="1"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000"/>
              <a:buFont typeface="Gill Sans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7"/>
          <p:cNvSpPr txBox="1"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34110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34" name="Google Shape;34;p27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7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7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7" name="Google Shape;37;p27"/>
          <p:cNvSpPr/>
          <p:nvPr/>
        </p:nvSpPr>
        <p:spPr>
          <a:xfrm>
            <a:off x="2286000" y="0"/>
            <a:ext cx="76200" cy="6858054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dist="38000" dir="10800000" algn="tl" rotWithShape="0">
              <a:srgbClr val="6F6A5F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8" name="Google Shape;38;p2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>
            <a:gsLst>
              <a:gs pos="0">
                <a:srgbClr val="D7F6FF">
                  <a:alpha val="94901"/>
                </a:srgbClr>
              </a:gs>
              <a:gs pos="50000">
                <a:srgbClr val="C0E3F0">
                  <a:alpha val="89803"/>
                </a:srgbClr>
              </a:gs>
              <a:gs pos="95000">
                <a:srgbClr val="65C6EA">
                  <a:alpha val="87843"/>
                </a:srgbClr>
              </a:gs>
              <a:gs pos="100000">
                <a:srgbClr val="00BBF1">
                  <a:alpha val="84705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9525" cap="rnd" cmpd="sng">
            <a:solidFill>
              <a:srgbClr val="2F8DA4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9" name="Google Shape;39;p27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>
            <a:solidFill>
              <a:srgbClr val="317F92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8"/>
          <p:cNvSpPr txBox="1"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8"/>
          <p:cNvSpPr txBox="1">
            <a:spLocks noGrp="1"/>
          </p:cNvSpPr>
          <p:nvPr>
            <p:ph type="body" idx="1"/>
          </p:nvPr>
        </p:nvSpPr>
        <p:spPr>
          <a:xfrm>
            <a:off x="1435608" y="1524000"/>
            <a:ext cx="3657600" cy="4663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08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Char char="⚫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400"/>
              <a:buChar char="◦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43" name="Google Shape;43;p28"/>
          <p:cNvSpPr txBox="1">
            <a:spLocks noGrp="1"/>
          </p:cNvSpPr>
          <p:nvPr>
            <p:ph type="body" idx="2"/>
          </p:nvPr>
        </p:nvSpPr>
        <p:spPr>
          <a:xfrm>
            <a:off x="5276088" y="1524000"/>
            <a:ext cx="3657600" cy="4663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08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Char char="⚫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400"/>
              <a:buChar char="◦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44" name="Google Shape;44;p28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8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8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9"/>
          <p:cNvSpPr txBox="1"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500"/>
              <a:buFont typeface="Gill Sans"/>
              <a:buNone/>
              <a:defRPr sz="45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9"/>
          <p:cNvSpPr txBox="1"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prstGeom prst="rect">
            <a:avLst/>
          </a:prstGeom>
          <a:solidFill>
            <a:schemeClr val="lt1"/>
          </a:solidFill>
          <a:ln w="107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SzPts val="1520"/>
              <a:buNone/>
              <a:defRPr sz="1900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50" name="Google Shape;50;p29"/>
          <p:cNvSpPr txBox="1">
            <a:spLocks noGrp="1"/>
          </p:cNvSpPr>
          <p:nvPr>
            <p:ph type="body" idx="2"/>
          </p:nvPr>
        </p:nvSpPr>
        <p:spPr>
          <a:xfrm>
            <a:off x="4663440" y="328278"/>
            <a:ext cx="4023360" cy="640080"/>
          </a:xfrm>
          <a:prstGeom prst="rect">
            <a:avLst/>
          </a:prstGeom>
          <a:solidFill>
            <a:schemeClr val="lt1"/>
          </a:solidFill>
          <a:ln w="107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SzPts val="1520"/>
              <a:buNone/>
              <a:defRPr sz="1900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51" name="Google Shape;51;p29"/>
          <p:cNvSpPr txBox="1">
            <a:spLocks noGrp="1"/>
          </p:cNvSpPr>
          <p:nvPr>
            <p:ph type="body" idx="3"/>
          </p:nvPr>
        </p:nvSpPr>
        <p:spPr>
          <a:xfrm>
            <a:off x="457200" y="969336"/>
            <a:ext cx="4023360" cy="4114800"/>
          </a:xfrm>
          <a:prstGeom prst="rect">
            <a:avLst/>
          </a:prstGeom>
          <a:noFill/>
          <a:ln w="107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920"/>
              <a:buChar char="⚫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Char char="◦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52" name="Google Shape;52;p29"/>
          <p:cNvSpPr txBox="1">
            <a:spLocks noGrp="1"/>
          </p:cNvSpPr>
          <p:nvPr>
            <p:ph type="body" idx="4"/>
          </p:nvPr>
        </p:nvSpPr>
        <p:spPr>
          <a:xfrm>
            <a:off x="4663440" y="969336"/>
            <a:ext cx="4023360" cy="4114800"/>
          </a:xfrm>
          <a:prstGeom prst="rect">
            <a:avLst/>
          </a:prstGeom>
          <a:noFill/>
          <a:ln w="107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920"/>
              <a:buChar char="⚫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Char char="◦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53" name="Google Shape;53;p29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9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9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0"/>
          <p:cNvSpPr txBox="1"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30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30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0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1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3" name="Google Shape;63;p31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1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31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6" name="Google Shape;66;p31"/>
          <p:cNvSpPr/>
          <p:nvPr/>
        </p:nvSpPr>
        <p:spPr>
          <a:xfrm>
            <a:off x="1014984" y="-54"/>
            <a:ext cx="73152" cy="6858054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dist="38000" dir="10800000" algn="tl" rotWithShape="0">
              <a:srgbClr val="6F6A5F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2"/>
          <p:cNvSpPr txBox="1"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909"/>
              </a:lnSpc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2200"/>
              <a:buFont typeface="Gill Sans"/>
              <a:buNone/>
              <a:defRPr sz="22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32"/>
          <p:cNvSpPr txBox="1">
            <a:spLocks noGrp="1"/>
          </p:cNvSpPr>
          <p:nvPr>
            <p:ph type="body" idx="1"/>
          </p:nvPr>
        </p:nvSpPr>
        <p:spPr>
          <a:xfrm>
            <a:off x="457200" y="1406964"/>
            <a:ext cx="3810000" cy="69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70" name="Google Shape;70;p32"/>
          <p:cNvSpPr txBox="1">
            <a:spLocks noGrp="1"/>
          </p:cNvSpPr>
          <p:nvPr>
            <p:ph type="body" idx="2"/>
          </p:nvPr>
        </p:nvSpPr>
        <p:spPr>
          <a:xfrm>
            <a:off x="457200" y="2133600"/>
            <a:ext cx="8153400" cy="399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116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Char char="◦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●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71" name="Google Shape;71;p32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32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2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3"/>
          <p:cNvSpPr txBox="1"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2100"/>
              <a:buFont typeface="Gill Sans"/>
              <a:buNone/>
              <a:defRPr sz="21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3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3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3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9" name="Google Shape;79;p33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5500" dist="18500" dir="5400000" algn="tl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274300" rIns="91425" bIns="45700" anchor="t" anchorCtr="0">
            <a:normAutofit/>
          </a:bodyPr>
          <a:lstStyle/>
          <a:p>
            <a:pPr marL="0" marR="0" lvl="0" indent="0" algn="l" rtl="0">
              <a:lnSpc>
                <a:spcPct val="9375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endParaRPr sz="3200" b="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0" name="Google Shape;80;p33"/>
          <p:cNvSpPr>
            <a:spLocks noGrp="1"/>
          </p:cNvSpPr>
          <p:nvPr>
            <p:ph type="pic" idx="2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2743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sz="2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81" name="Google Shape;81;p33"/>
          <p:cNvSpPr/>
          <p:nvPr/>
        </p:nvSpPr>
        <p:spPr>
          <a:xfrm rot="-2131329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w="952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>
            <a:outerShdw blurRad="25400" dist="25400" dir="3300000" sx="96000" sy="96000" algn="tl" rotWithShape="0">
              <a:srgbClr val="EAD8B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2" name="Google Shape;82;p33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w="952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>
            <a:outerShdw blurRad="25400" dist="25400" dir="3300000" sx="96000" sy="96000" algn="tl" rotWithShape="0">
              <a:schemeClr val="lt2">
                <a:alpha val="20000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3" name="Google Shape;83;p33"/>
          <p:cNvSpPr txBox="1">
            <a:spLocks noGrp="1"/>
          </p:cNvSpPr>
          <p:nvPr>
            <p:ph type="body" idx="1"/>
          </p:nvPr>
        </p:nvSpPr>
        <p:spPr>
          <a:xfrm>
            <a:off x="838200" y="4800600"/>
            <a:ext cx="441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777777"/>
                </a:solidFill>
              </a:defRPr>
            </a:lvl1pPr>
            <a:lvl2pPr marL="914400" lvl="1" indent="-3048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200"/>
              <a:buChar char="◦"/>
              <a:defRPr sz="1200"/>
            </a:lvl2pPr>
            <a:lvl3pPr marL="1371600" lvl="2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Char char="●"/>
              <a:defRPr sz="1000"/>
            </a:lvl3pPr>
            <a:lvl4pPr marL="1828800" lvl="3" indent="-28575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Char char="●"/>
              <a:defRPr sz="900"/>
            </a:lvl4pPr>
            <a:lvl5pPr marL="2286000" lvl="4" indent="-28575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Char char="●"/>
              <a:defRPr sz="9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tile tx="0" ty="0" sx="90000" sy="90000" flip="xy" algn="tl"/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4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rgbClr val="FEF9F3">
              <a:alpha val="32941"/>
            </a:srgbClr>
          </a:solidFill>
          <a:ln w="9525" cap="rnd" cmpd="sng">
            <a:solidFill>
              <a:srgbClr val="D1C19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" name="Google Shape;7;p24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0" cap="rnd" cmpd="sng">
            <a:solidFill>
              <a:srgbClr val="FFF5DB"/>
            </a:solidFill>
            <a:prstDash val="solid"/>
            <a:round/>
            <a:headEnd type="none" w="sm" len="sm"/>
            <a:tailEnd type="none" w="sm" len="sm"/>
          </a:ln>
          <a:effectLst>
            <a:outerShdw blurRad="25400" dist="25400" dir="5400000" algn="tl" rotWithShape="0">
              <a:srgbClr val="ADA48C">
                <a:alpha val="8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" name="Google Shape;8;p24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>
            <a:gsLst>
              <a:gs pos="0">
                <a:srgbClr val="FEFBF4">
                  <a:alpha val="69803"/>
                </a:srgbClr>
              </a:gs>
              <a:gs pos="70000">
                <a:srgbClr val="FFFDF8">
                  <a:alpha val="54901"/>
                </a:srgbClr>
              </a:gs>
              <a:gs pos="100000">
                <a:srgbClr val="EDCF8C">
                  <a:alpha val="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9525" cap="rnd" cmpd="sng">
            <a:solidFill>
              <a:srgbClr val="C5B39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" dist="15000" dir="4500000" algn="tl" rotWithShape="0">
              <a:srgbClr val="564E4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" name="Google Shape;9;p24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" name="Google Shape;10;p24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Gill Sans"/>
              <a:buNone/>
              <a:defRPr sz="4300" b="0" i="0" u="none" strike="noStrike" cap="none">
                <a:solidFill>
                  <a:srgbClr val="56221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4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11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⚫"/>
              <a:defRPr sz="3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sz="2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2" name="Google Shape;12;p24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3" name="Google Shape;13;p24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4" name="Google Shape;14;p24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Google Shape;15;p24"/>
          <p:cNvSpPr/>
          <p:nvPr/>
        </p:nvSpPr>
        <p:spPr>
          <a:xfrm>
            <a:off x="1014984" y="-54"/>
            <a:ext cx="73152" cy="6858054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dist="38000" dir="10800000" algn="tl" rotWithShape="0">
              <a:srgbClr val="6F6A5F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"/>
          <p:cNvSpPr txBox="1"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Gill Sans"/>
              <a:buNone/>
            </a:pPr>
            <a:r>
              <a:rPr lang="en-US"/>
              <a:t>Goal 4	</a:t>
            </a:r>
            <a:endParaRPr/>
          </a:p>
        </p:txBody>
      </p:sp>
      <p:sp>
        <p:nvSpPr>
          <p:cNvPr id="101" name="Google Shape;101;p1"/>
          <p:cNvSpPr txBox="1"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/>
          <a:p>
            <a:pPr marL="27432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80"/>
              <a:buNone/>
            </a:pPr>
            <a:r>
              <a:rPr lang="en-US"/>
              <a:t>Political Parties and Elections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0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3800"/>
              <a:buFont typeface="Gill Sans"/>
              <a:buNone/>
            </a:pPr>
            <a:r>
              <a:rPr lang="en-US" sz="3800"/>
              <a:t>Outside of voting on Candidates	</a:t>
            </a:r>
            <a:endParaRPr/>
          </a:p>
        </p:txBody>
      </p:sp>
      <p:sp>
        <p:nvSpPr>
          <p:cNvPr id="155" name="Google Shape;155;p10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760" lvl="0" indent="-28346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Char char="⚫"/>
            </a:pPr>
            <a:r>
              <a:rPr lang="en-US"/>
              <a:t>Referendums- A way a citizens can approve or reject state or local law.</a:t>
            </a:r>
            <a:endParaRPr/>
          </a:p>
          <a:p>
            <a:pPr marL="36576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en-US"/>
              <a:t>This powered by state legislator or city council not the people.</a:t>
            </a:r>
            <a:endParaRPr/>
          </a:p>
          <a:p>
            <a:pPr marL="36576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en-US"/>
              <a:t>Why:  It could be a controversial topic that the lawmakers do not want to deal with.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1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Gill Sans"/>
              <a:buNone/>
            </a:pPr>
            <a:r>
              <a:rPr lang="en-US"/>
              <a:t>Key Voting Vocabulary	</a:t>
            </a:r>
            <a:endParaRPr/>
          </a:p>
        </p:txBody>
      </p:sp>
      <p:sp>
        <p:nvSpPr>
          <p:cNvPr id="161" name="Google Shape;161;p11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760" lvl="0" indent="-28346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60"/>
              <a:buChar char="⚫"/>
            </a:pPr>
            <a:r>
              <a:rPr lang="en-US"/>
              <a:t>Absentee vote:  If you are military or know you are not going to be in town (college) you may request an absentee ballot and vote early</a:t>
            </a:r>
            <a:endParaRPr/>
          </a:p>
          <a:p>
            <a:pPr marL="365760" lvl="0" indent="-283464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en-US"/>
              <a:t>Returns: Counting of the vote in each precinct.</a:t>
            </a:r>
            <a:endParaRPr/>
          </a:p>
          <a:p>
            <a:pPr marL="365760" lvl="0" indent="-283464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en-US"/>
              <a:t>Exit Polls: When people ask you how you voted when you leave.  This allows them to predict a winner.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2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Gill Sans"/>
              <a:buNone/>
            </a:pPr>
            <a:endParaRPr/>
          </a:p>
        </p:txBody>
      </p:sp>
      <p:sp>
        <p:nvSpPr>
          <p:cNvPr id="167" name="Google Shape;167;p12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760" lvl="0" indent="-28346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Char char="⚫"/>
            </a:pPr>
            <a:r>
              <a:rPr lang="en-US"/>
              <a:t>Precinct</a:t>
            </a:r>
            <a:endParaRPr/>
          </a:p>
          <a:p>
            <a:pPr marL="36576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en-US"/>
              <a:t>Polling Place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3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Gill Sans"/>
              <a:buNone/>
            </a:pPr>
            <a:r>
              <a:rPr lang="en-US"/>
              <a:t>Absentee Vote	</a:t>
            </a:r>
            <a:endParaRPr/>
          </a:p>
        </p:txBody>
      </p:sp>
      <p:sp>
        <p:nvSpPr>
          <p:cNvPr id="173" name="Google Shape;173;p13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760" lvl="0" indent="-28346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Char char="⚫"/>
            </a:pPr>
            <a:r>
              <a:rPr lang="en-US"/>
              <a:t>Some people vote by mail before the election</a:t>
            </a:r>
            <a:endParaRPr/>
          </a:p>
          <a:p>
            <a:pPr marL="640080" lvl="1" indent="-2377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Char char="◦"/>
            </a:pPr>
            <a:r>
              <a:rPr lang="en-US"/>
              <a:t>You are in college </a:t>
            </a:r>
            <a:endParaRPr/>
          </a:p>
          <a:p>
            <a:pPr marL="640080" lvl="1" indent="-2377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Char char="◦"/>
            </a:pPr>
            <a:r>
              <a:rPr lang="en-US"/>
              <a:t>You are going to be away for business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4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3800"/>
              <a:buFont typeface="Gill Sans"/>
              <a:buNone/>
            </a:pPr>
            <a:r>
              <a:rPr lang="en-US" sz="3800"/>
              <a:t>Outside of voting on Candidates	</a:t>
            </a:r>
            <a:endParaRPr/>
          </a:p>
        </p:txBody>
      </p:sp>
      <p:sp>
        <p:nvSpPr>
          <p:cNvPr id="179" name="Google Shape;179;p14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760" lvl="0" indent="-28346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Char char="⚫"/>
            </a:pPr>
            <a:r>
              <a:rPr lang="en-US"/>
              <a:t>Referendums- A way a citizens can approve or reject state or local law.</a:t>
            </a:r>
            <a:endParaRPr/>
          </a:p>
          <a:p>
            <a:pPr marL="36576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en-US"/>
              <a:t>This powered by state legislator or city council not the people.</a:t>
            </a:r>
            <a:endParaRPr/>
          </a:p>
          <a:p>
            <a:pPr marL="36576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en-US"/>
              <a:t>Why:  It could be a controversial topic that the lawmakers do not want to deal with.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5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3800"/>
              <a:buFont typeface="Gill Sans"/>
              <a:buNone/>
            </a:pPr>
            <a:r>
              <a:rPr lang="en-US" sz="3800"/>
              <a:t>Outside of voting on Candidates	</a:t>
            </a:r>
            <a:endParaRPr/>
          </a:p>
        </p:txBody>
      </p:sp>
      <p:sp>
        <p:nvSpPr>
          <p:cNvPr id="185" name="Google Shape;185;p15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760" lvl="0" indent="-28346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Char char="⚫"/>
            </a:pPr>
            <a:r>
              <a:rPr lang="en-US"/>
              <a:t>Recall: The people can vote to remove elected officials from office.</a:t>
            </a:r>
            <a:endParaRPr/>
          </a:p>
          <a:p>
            <a:pPr marL="36576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en-US"/>
              <a:t>This happens only if they have enough signatures on a petition.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6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Gill Sans"/>
              <a:buNone/>
            </a:pPr>
            <a:endParaRPr/>
          </a:p>
        </p:txBody>
      </p:sp>
      <p:sp>
        <p:nvSpPr>
          <p:cNvPr id="191" name="Google Shape;191;p16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760" lvl="0" indent="-12090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7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Gill Sans"/>
              <a:buNone/>
            </a:pPr>
            <a:endParaRPr/>
          </a:p>
        </p:txBody>
      </p:sp>
      <p:sp>
        <p:nvSpPr>
          <p:cNvPr id="197" name="Google Shape;197;p17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760" lvl="0" indent="-12090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None/>
            </a:pP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Gill Sans"/>
              <a:buNone/>
            </a:pPr>
            <a:endParaRPr/>
          </a:p>
        </p:txBody>
      </p:sp>
      <p:sp>
        <p:nvSpPr>
          <p:cNvPr id="203" name="Google Shape;203;p18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760" lvl="0" indent="-12090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None/>
            </a:pP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9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Gill Sans"/>
              <a:buNone/>
            </a:pPr>
            <a:endParaRPr/>
          </a:p>
        </p:txBody>
      </p:sp>
      <p:sp>
        <p:nvSpPr>
          <p:cNvPr id="209" name="Google Shape;209;p19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760" lvl="0" indent="-12090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Gill Sans"/>
              <a:buNone/>
            </a:pPr>
            <a:r>
              <a:rPr lang="en-US"/>
              <a:t>Role of Political Parties</a:t>
            </a:r>
            <a:endParaRPr/>
          </a:p>
        </p:txBody>
      </p:sp>
      <p:sp>
        <p:nvSpPr>
          <p:cNvPr id="107" name="Google Shape;107;p2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Font typeface="Noto Sans Symbols"/>
              <a:buChar char="❖"/>
            </a:pPr>
            <a:r>
              <a:rPr lang="en-US"/>
              <a:t>Nominating Candidates</a:t>
            </a:r>
            <a:endParaRPr/>
          </a:p>
          <a:p>
            <a:pPr marL="640080" lvl="1" indent="-2377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Char char="◦"/>
            </a:pPr>
            <a:r>
              <a:rPr lang="en-US"/>
              <a:t>Name, select and support candidates</a:t>
            </a:r>
            <a:endParaRPr/>
          </a:p>
          <a:p>
            <a:pPr marL="640080" lvl="1" indent="-2377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Char char="◦"/>
            </a:pPr>
            <a:r>
              <a:rPr lang="en-US"/>
              <a:t>Create Leaders</a:t>
            </a:r>
            <a:endParaRPr/>
          </a:p>
          <a:p>
            <a:pPr marL="514350" lvl="0" indent="-5143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en-US"/>
              <a:t>Ways a candidate could win</a:t>
            </a:r>
            <a:endParaRPr/>
          </a:p>
          <a:p>
            <a:pPr marL="914400" lvl="1" indent="-51435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Char char="◦"/>
            </a:pPr>
            <a:r>
              <a:rPr lang="en-US"/>
              <a:t>Plurality- Winner take all</a:t>
            </a:r>
            <a:endParaRPr/>
          </a:p>
          <a:p>
            <a:pPr marL="914400" lvl="1" indent="-51435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Char char="◦"/>
            </a:pPr>
            <a:r>
              <a:rPr lang="en-US"/>
              <a:t>Majority- Winning more than ½ the votes </a:t>
            </a:r>
            <a:endParaRPr/>
          </a:p>
          <a:p>
            <a:pPr marL="914400" lvl="1" indent="-51435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Char char="◦"/>
            </a:pPr>
            <a:r>
              <a:rPr lang="en-US"/>
              <a:t>If more than two candidates it could lead to a runoff.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0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Gill Sans"/>
              <a:buNone/>
            </a:pPr>
            <a:endParaRPr/>
          </a:p>
        </p:txBody>
      </p:sp>
      <p:sp>
        <p:nvSpPr>
          <p:cNvPr id="215" name="Google Shape;215;p20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760" lvl="0" indent="-12090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None/>
            </a:pP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1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Gill Sans"/>
              <a:buNone/>
            </a:pPr>
            <a:endParaRPr/>
          </a:p>
        </p:txBody>
      </p:sp>
      <p:sp>
        <p:nvSpPr>
          <p:cNvPr id="221" name="Google Shape;221;p21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760" lvl="0" indent="-12090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None/>
            </a:pP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2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Gill Sans"/>
              <a:buNone/>
            </a:pPr>
            <a:endParaRPr/>
          </a:p>
        </p:txBody>
      </p:sp>
      <p:sp>
        <p:nvSpPr>
          <p:cNvPr id="227" name="Google Shape;227;p22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760" lvl="0" indent="-12090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None/>
            </a:pP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3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Gill Sans"/>
              <a:buNone/>
            </a:pPr>
            <a:endParaRPr/>
          </a:p>
        </p:txBody>
      </p:sp>
      <p:sp>
        <p:nvSpPr>
          <p:cNvPr id="233" name="Google Shape;233;p23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760" lvl="0" indent="-12090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Gill Sans"/>
              <a:buNone/>
            </a:pPr>
            <a:r>
              <a:rPr lang="en-US"/>
              <a:t>Roles of Political Parties</a:t>
            </a:r>
            <a:endParaRPr/>
          </a:p>
        </p:txBody>
      </p:sp>
      <p:sp>
        <p:nvSpPr>
          <p:cNvPr id="113" name="Google Shape;113;p3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Font typeface="Noto Sans Symbols"/>
              <a:buChar char="❖"/>
            </a:pPr>
            <a:r>
              <a:rPr lang="en-US"/>
              <a:t>Inform the public</a:t>
            </a:r>
            <a:endParaRPr/>
          </a:p>
          <a:p>
            <a:pPr marL="761238" lvl="2" indent="-5143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Courier New"/>
              <a:buChar char="o"/>
            </a:pPr>
            <a:r>
              <a:rPr lang="en-US"/>
              <a:t>Mailings, tv, media</a:t>
            </a:r>
            <a:endParaRPr/>
          </a:p>
          <a:p>
            <a:pPr marL="514350" lvl="0" indent="-5143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Font typeface="Noto Sans Symbols"/>
              <a:buChar char="❖"/>
            </a:pPr>
            <a:r>
              <a:rPr lang="en-US"/>
              <a:t>Encourage people to Vote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1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/>
              <a:t>Roles of Political Parties</a:t>
            </a:r>
            <a:endParaRPr sz="3200"/>
          </a:p>
        </p:txBody>
      </p:sp>
      <p:sp>
        <p:nvSpPr>
          <p:cNvPr id="119" name="Google Shape;119;p4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760" lvl="0" indent="-28346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Font typeface="Noto Sans Symbols"/>
              <a:buChar char="❖"/>
            </a:pPr>
            <a:r>
              <a:rPr lang="en-US"/>
              <a:t>Act as watchdogs</a:t>
            </a:r>
            <a:endParaRPr/>
          </a:p>
          <a:p>
            <a:pPr marL="640080" lvl="1" indent="-2377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Char char="◦"/>
            </a:pPr>
            <a:r>
              <a:rPr lang="en-US"/>
              <a:t>Keep watch of the party in power</a:t>
            </a:r>
            <a:endParaRPr/>
          </a:p>
          <a:p>
            <a:pPr marL="640080" lvl="1" indent="-2377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Char char="◦"/>
            </a:pPr>
            <a:r>
              <a:rPr lang="en-US"/>
              <a:t>Keep watch on party members holding power.</a:t>
            </a:r>
            <a:endParaRPr/>
          </a:p>
          <a:p>
            <a:pPr marL="36576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Font typeface="Noto Sans Symbols"/>
              <a:buChar char="❖"/>
            </a:pPr>
            <a:r>
              <a:rPr lang="en-US"/>
              <a:t>Give citizens a voice</a:t>
            </a:r>
            <a:endParaRPr/>
          </a:p>
          <a:p>
            <a:pPr marL="640080" lvl="1" indent="-2377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Font typeface="Courier New"/>
              <a:buChar char="o"/>
            </a:pPr>
            <a:r>
              <a:rPr lang="en-US"/>
              <a:t>Helping pass out campaign information</a:t>
            </a:r>
            <a:endParaRPr/>
          </a:p>
          <a:p>
            <a:pPr marL="640080" lvl="1" indent="-2377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Font typeface="Courier New"/>
              <a:buChar char="o"/>
            </a:pPr>
            <a:r>
              <a:rPr lang="en-US"/>
              <a:t>Help raise money</a:t>
            </a:r>
            <a:endParaRPr/>
          </a:p>
          <a:p>
            <a:pPr marL="640080" lvl="1" indent="-599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5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Gill Sans"/>
              <a:buNone/>
            </a:pPr>
            <a:r>
              <a:rPr lang="en-US"/>
              <a:t>Voting and Elections</a:t>
            </a:r>
            <a:endParaRPr/>
          </a:p>
        </p:txBody>
      </p:sp>
      <p:sp>
        <p:nvSpPr>
          <p:cNvPr id="125" name="Google Shape;125;p5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760" lvl="0" indent="-28346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Char char="⚫"/>
            </a:pPr>
            <a:r>
              <a:rPr lang="en-US">
                <a:solidFill>
                  <a:srgbClr val="7030A0"/>
                </a:solidFill>
              </a:rPr>
              <a:t>New information VOTING AND ELECTIONS</a:t>
            </a:r>
            <a:endParaRPr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6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Gill Sans"/>
              <a:buNone/>
            </a:pPr>
            <a:r>
              <a:rPr lang="en-US"/>
              <a:t>Voting Requirements</a:t>
            </a:r>
            <a:endParaRPr/>
          </a:p>
        </p:txBody>
      </p:sp>
      <p:sp>
        <p:nvSpPr>
          <p:cNvPr id="131" name="Google Shape;131;p6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760" lvl="0" indent="-28346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Char char="⚫"/>
            </a:pPr>
            <a:r>
              <a:rPr lang="en-US"/>
              <a:t>You must be 18</a:t>
            </a:r>
            <a:endParaRPr/>
          </a:p>
          <a:p>
            <a:pPr marL="36576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en-US"/>
              <a:t>You must register 21 days before the election(once in a lifetime)</a:t>
            </a:r>
            <a:endParaRPr/>
          </a:p>
          <a:p>
            <a:pPr marL="36576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en-US"/>
              <a:t>You must be a Citizen</a:t>
            </a:r>
            <a:endParaRPr/>
          </a:p>
          <a:p>
            <a:pPr marL="36576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en-US"/>
              <a:t>Who can not vote</a:t>
            </a:r>
            <a:endParaRPr/>
          </a:p>
          <a:p>
            <a:pPr marL="640080" lvl="1" indent="-2377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Char char="◦"/>
            </a:pPr>
            <a:r>
              <a:rPr lang="en-US"/>
              <a:t>People convicted of  a felony</a:t>
            </a:r>
            <a:endParaRPr/>
          </a:p>
          <a:p>
            <a:pPr marL="640080" lvl="1" indent="-2377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Char char="◦"/>
            </a:pPr>
            <a:r>
              <a:rPr lang="en-US"/>
              <a:t>Individuals in mental hospitals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7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Gill Sans"/>
              <a:buNone/>
            </a:pPr>
            <a:r>
              <a:rPr lang="en-US"/>
              <a:t>Why People Vote or Not</a:t>
            </a:r>
            <a:endParaRPr/>
          </a:p>
        </p:txBody>
      </p:sp>
      <p:sp>
        <p:nvSpPr>
          <p:cNvPr id="137" name="Google Shape;137;p7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760" lvl="0" indent="-28346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Char char="⚫"/>
            </a:pPr>
            <a:r>
              <a:rPr lang="en-US"/>
              <a:t>Why people vote</a:t>
            </a:r>
            <a:endParaRPr/>
          </a:p>
          <a:p>
            <a:pPr marL="640080" lvl="1" indent="-2377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Char char="◦"/>
            </a:pPr>
            <a:r>
              <a:rPr lang="en-US"/>
              <a:t>Sense of duty</a:t>
            </a:r>
            <a:endParaRPr/>
          </a:p>
          <a:p>
            <a:pPr marL="640080" lvl="1" indent="-2377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Char char="◦"/>
            </a:pPr>
            <a:r>
              <a:rPr lang="en-US"/>
              <a:t>Support their party and candidates</a:t>
            </a:r>
            <a:endParaRPr/>
          </a:p>
          <a:p>
            <a:pPr marL="640080" lvl="1" indent="-2377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Char char="◦"/>
            </a:pPr>
            <a:r>
              <a:rPr lang="en-US"/>
              <a:t>To have a voice</a:t>
            </a:r>
            <a:endParaRPr/>
          </a:p>
          <a:p>
            <a:pPr marL="36576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en-US"/>
              <a:t>Why people do not vote</a:t>
            </a:r>
            <a:endParaRPr/>
          </a:p>
          <a:p>
            <a:pPr marL="640080" lvl="1" indent="-2377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Char char="◦"/>
            </a:pPr>
            <a:r>
              <a:rPr lang="en-US"/>
              <a:t>Apathy</a:t>
            </a:r>
            <a:endParaRPr/>
          </a:p>
          <a:p>
            <a:pPr marL="640080" lvl="1" indent="-2377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Char char="◦"/>
            </a:pPr>
            <a:r>
              <a:rPr lang="en-US"/>
              <a:t>Do not feel their vote matters</a:t>
            </a:r>
            <a:endParaRPr/>
          </a:p>
          <a:p>
            <a:pPr marL="640080" lvl="1" indent="-599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8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Gill Sans"/>
              <a:buNone/>
            </a:pPr>
            <a:r>
              <a:rPr lang="en-US"/>
              <a:t>Types of Elections</a:t>
            </a:r>
            <a:endParaRPr/>
          </a:p>
        </p:txBody>
      </p:sp>
      <p:sp>
        <p:nvSpPr>
          <p:cNvPr id="143" name="Google Shape;143;p8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760" lvl="0" indent="-28346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Char char="⚫"/>
            </a:pPr>
            <a:r>
              <a:rPr lang="en-US"/>
              <a:t>All elections take place on the 1</a:t>
            </a:r>
            <a:r>
              <a:rPr lang="en-US" baseline="30000"/>
              <a:t>st</a:t>
            </a:r>
            <a:r>
              <a:rPr lang="en-US"/>
              <a:t> Tuesday after the first Monday in November.</a:t>
            </a:r>
            <a:endParaRPr/>
          </a:p>
          <a:p>
            <a:pPr marL="640080" lvl="1" indent="-2377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Char char="◦"/>
            </a:pPr>
            <a:r>
              <a:rPr lang="en-US"/>
              <a:t>Senate 1/3 every 2 years on the even year</a:t>
            </a:r>
            <a:endParaRPr/>
          </a:p>
          <a:p>
            <a:pPr marL="640080" lvl="1" indent="-2377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Char char="◦"/>
            </a:pPr>
            <a:r>
              <a:rPr lang="en-US"/>
              <a:t>House-  All every 2 years on the even year</a:t>
            </a:r>
            <a:endParaRPr/>
          </a:p>
          <a:p>
            <a:pPr marL="640080" lvl="1" indent="-2377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Char char="◦"/>
            </a:pPr>
            <a:r>
              <a:rPr lang="en-US"/>
              <a:t>President every 4 years on the even year</a:t>
            </a:r>
            <a:endParaRPr/>
          </a:p>
          <a:p>
            <a:pPr marL="640080" lvl="1" indent="-2377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Char char="◦"/>
            </a:pPr>
            <a:r>
              <a:rPr lang="en-US"/>
              <a:t>NC General Assembly- every 2 years even year</a:t>
            </a:r>
            <a:endParaRPr/>
          </a:p>
          <a:p>
            <a:pPr marL="640080" lvl="1" indent="-2377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Char char="◦"/>
            </a:pPr>
            <a:r>
              <a:rPr lang="en-US"/>
              <a:t>Local elections in odd years</a:t>
            </a:r>
            <a:endParaRPr/>
          </a:p>
          <a:p>
            <a:pPr marL="640080" lvl="1" indent="-599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640080" lvl="1" indent="-599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640080" lvl="1" indent="-599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640080" lvl="1" indent="-599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640080" lvl="1" indent="-599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640080" lvl="1" indent="-599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640080" lvl="1" indent="-599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640080" lvl="1" indent="-599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640080" lvl="1" indent="-599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640080" lvl="1" indent="-599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640080" lvl="1" indent="-599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640080" lvl="1" indent="-599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640080" lvl="1" indent="-599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640080" lvl="1" indent="-599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640080" lvl="1" indent="-599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640080" lvl="1" indent="-599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640080" lvl="1" indent="-599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640080" lvl="1" indent="-599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640080" lvl="1" indent="-599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640080" lvl="1" indent="-599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640080" lvl="1" indent="-599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640080" lvl="1" indent="-599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640080" lvl="1" indent="-599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640080" lvl="1" indent="-599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640080" lvl="1" indent="-599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640080" lvl="1" indent="-599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640080" lvl="1" indent="-599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640080" lvl="1" indent="-599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640080" lvl="1" indent="-599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640080" lvl="1" indent="-599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640080" lvl="1" indent="-599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640080" lvl="1" indent="-599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640080" lvl="1" indent="-599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640080" lvl="1" indent="-599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640080" lvl="1" indent="-599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640080" lvl="1" indent="-599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640080" lvl="1" indent="-599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640080" lvl="1" indent="-599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640080" lvl="1" indent="-5994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1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14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4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14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14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14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14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14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14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14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14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14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14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14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14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14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/>
                                        <p:tgtEl>
                                          <p:spTgt spid="14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/>
                                        <p:tgtEl>
                                          <p:spTgt spid="143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/>
                                        <p:tgtEl>
                                          <p:spTgt spid="143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/>
                                        <p:tgtEl>
                                          <p:spTgt spid="143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/>
                                        <p:tgtEl>
                                          <p:spTgt spid="143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/>
                                        <p:tgtEl>
                                          <p:spTgt spid="143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/>
                                        <p:tgtEl>
                                          <p:spTgt spid="143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39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/>
                                        <p:tgtEl>
                                          <p:spTgt spid="143">
                                            <p:txEl>
                                              <p:pRg st="39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4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/>
                                        <p:tgtEl>
                                          <p:spTgt spid="143">
                                            <p:txEl>
                                              <p:pRg st="4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4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/>
                                        <p:tgtEl>
                                          <p:spTgt spid="143">
                                            <p:txEl>
                                              <p:pRg st="4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42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/>
                                        <p:tgtEl>
                                          <p:spTgt spid="143">
                                            <p:txEl>
                                              <p:pRg st="42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43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"/>
                                        <p:tgtEl>
                                          <p:spTgt spid="143">
                                            <p:txEl>
                                              <p:pRg st="43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44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/>
                                        <p:tgtEl>
                                          <p:spTgt spid="143">
                                            <p:txEl>
                                              <p:pRg st="44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9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3420"/>
              <a:buFont typeface="Gill Sans"/>
              <a:buNone/>
            </a:pPr>
            <a:r>
              <a:rPr lang="en-US" sz="3420"/>
              <a:t>Outside of voting on Candidates	</a:t>
            </a:r>
            <a:br>
              <a:rPr lang="en-US" sz="3420"/>
            </a:br>
            <a:endParaRPr sz="3420"/>
          </a:p>
        </p:txBody>
      </p:sp>
      <p:sp>
        <p:nvSpPr>
          <p:cNvPr id="149" name="Google Shape;149;p9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760" lvl="0" indent="-28346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Char char="⚫"/>
            </a:pPr>
            <a:r>
              <a:rPr lang="en-US"/>
              <a:t>You can vote on the following:</a:t>
            </a:r>
            <a:endParaRPr/>
          </a:p>
          <a:p>
            <a:pPr marL="36576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en-US" b="1"/>
              <a:t>Initiatives</a:t>
            </a:r>
            <a:r>
              <a:rPr lang="en-US"/>
              <a:t>: Citizens can propose new laws or State Constitution Amendments if they get enough signatures on a peitition.</a:t>
            </a:r>
            <a:endParaRPr/>
          </a:p>
          <a:p>
            <a:pPr marL="36576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en-US"/>
              <a:t>If they do it become a proposed law and is put on as an initiative on the next general election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502</Words>
  <Application>Microsoft Office PowerPoint</Application>
  <PresentationFormat>On-screen Show (4:3)</PresentationFormat>
  <Paragraphs>107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Verdana</vt:lpstr>
      <vt:lpstr>Noto Sans Symbols</vt:lpstr>
      <vt:lpstr>Courier New</vt:lpstr>
      <vt:lpstr>Arial</vt:lpstr>
      <vt:lpstr>Gill Sans</vt:lpstr>
      <vt:lpstr>Solstice</vt:lpstr>
      <vt:lpstr>Goal 4 </vt:lpstr>
      <vt:lpstr>Role of Political Parties</vt:lpstr>
      <vt:lpstr>Roles of Political Parties</vt:lpstr>
      <vt:lpstr>Roles of Political Parties</vt:lpstr>
      <vt:lpstr>Voting and Elections</vt:lpstr>
      <vt:lpstr>Voting Requirements</vt:lpstr>
      <vt:lpstr>Why People Vote or Not</vt:lpstr>
      <vt:lpstr>Types of Elections</vt:lpstr>
      <vt:lpstr>Outside of voting on Candidates  </vt:lpstr>
      <vt:lpstr>Outside of voting on Candidates </vt:lpstr>
      <vt:lpstr>Key Voting Vocabulary </vt:lpstr>
      <vt:lpstr>PowerPoint Presentation</vt:lpstr>
      <vt:lpstr>Absentee Vote </vt:lpstr>
      <vt:lpstr>Outside of voting on Candidates </vt:lpstr>
      <vt:lpstr>Outside of voting on Candidates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 4 </dc:title>
  <dc:creator>mtworley</dc:creator>
  <cp:lastModifiedBy>Michael Worley</cp:lastModifiedBy>
  <cp:revision>1</cp:revision>
  <dcterms:created xsi:type="dcterms:W3CDTF">2010-11-12T13:59:50Z</dcterms:created>
  <dcterms:modified xsi:type="dcterms:W3CDTF">2019-10-17T12:23:24Z</dcterms:modified>
</cp:coreProperties>
</file>